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32"/>
  </p:notesMasterIdLst>
  <p:sldIdLst>
    <p:sldId id="307" r:id="rId5"/>
    <p:sldId id="312" r:id="rId6"/>
    <p:sldId id="313" r:id="rId7"/>
    <p:sldId id="314" r:id="rId8"/>
    <p:sldId id="316" r:id="rId9"/>
    <p:sldId id="315" r:id="rId10"/>
    <p:sldId id="317" r:id="rId11"/>
    <p:sldId id="318" r:id="rId12"/>
    <p:sldId id="319" r:id="rId13"/>
    <p:sldId id="320" r:id="rId14"/>
    <p:sldId id="321" r:id="rId15"/>
    <p:sldId id="322" r:id="rId16"/>
    <p:sldId id="323" r:id="rId17"/>
    <p:sldId id="324" r:id="rId18"/>
    <p:sldId id="325" r:id="rId19"/>
    <p:sldId id="326" r:id="rId20"/>
    <p:sldId id="327" r:id="rId21"/>
    <p:sldId id="328" r:id="rId22"/>
    <p:sldId id="329" r:id="rId23"/>
    <p:sldId id="330" r:id="rId24"/>
    <p:sldId id="331" r:id="rId25"/>
    <p:sldId id="332" r:id="rId26"/>
    <p:sldId id="333" r:id="rId27"/>
    <p:sldId id="334" r:id="rId28"/>
    <p:sldId id="335" r:id="rId29"/>
    <p:sldId id="336" r:id="rId30"/>
    <p:sldId id="337" r:id="rId31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nna Brown" initials="DB" lastIdx="0" clrIdx="0">
    <p:extLst>
      <p:ext uri="{19B8F6BF-5375-455C-9EA6-DF929625EA0E}">
        <p15:presenceInfo xmlns:p15="http://schemas.microsoft.com/office/powerpoint/2012/main" userId="S-1-5-21-2133731128-1566590218-1659389152-34363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F886C2-5F93-40C8-ABD0-9AE5091C5F79}" v="13" dt="2020-06-02T13:06:25.215"/>
    <p1510:client id="{A78D55D0-E581-4A59-BA90-7FA37D7F7124}" v="5" dt="2020-06-02T12:16:37.948"/>
  </p1510:revLst>
</p1510:revInfo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265" autoAdjust="0"/>
    <p:restoredTop sz="80727" autoAdjust="0"/>
  </p:normalViewPr>
  <p:slideViewPr>
    <p:cSldViewPr snapToGrid="0" snapToObjects="1">
      <p:cViewPr varScale="1">
        <p:scale>
          <a:sx n="59" d="100"/>
          <a:sy n="59" d="100"/>
        </p:scale>
        <p:origin x="197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commentAuthors" Target="commentAuthor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rity Hunt" userId="S::huntch@bridgwater.ac.uk::658eac3f-19bc-4430-aaa5-1c0079652577" providerId="AD" clId="Web-{A78D55D0-E581-4A59-BA90-7FA37D7F7124}"/>
    <pc:docChg chg="modSld">
      <pc:chgData name="Charity Hunt" userId="S::huntch@bridgwater.ac.uk::658eac3f-19bc-4430-aaa5-1c0079652577" providerId="AD" clId="Web-{A78D55D0-E581-4A59-BA90-7FA37D7F7124}" dt="2020-06-02T12:16:37.948" v="4" actId="20577"/>
      <pc:docMkLst>
        <pc:docMk/>
      </pc:docMkLst>
      <pc:sldChg chg="modSp">
        <pc:chgData name="Charity Hunt" userId="S::huntch@bridgwater.ac.uk::658eac3f-19bc-4430-aaa5-1c0079652577" providerId="AD" clId="Web-{A78D55D0-E581-4A59-BA90-7FA37D7F7124}" dt="2020-06-02T12:16:37.198" v="3" actId="20577"/>
        <pc:sldMkLst>
          <pc:docMk/>
          <pc:sldMk cId="672324684" sldId="310"/>
        </pc:sldMkLst>
        <pc:spChg chg="mod">
          <ac:chgData name="Charity Hunt" userId="S::huntch@bridgwater.ac.uk::658eac3f-19bc-4430-aaa5-1c0079652577" providerId="AD" clId="Web-{A78D55D0-E581-4A59-BA90-7FA37D7F7124}" dt="2020-06-02T12:16:37.198" v="3" actId="20577"/>
          <ac:spMkLst>
            <pc:docMk/>
            <pc:sldMk cId="672324684" sldId="310"/>
            <ac:spMk id="6" creationId="{00000000-0000-0000-0000-000000000000}"/>
          </ac:spMkLst>
        </pc:spChg>
      </pc:sldChg>
    </pc:docChg>
  </pc:docChgLst>
  <pc:docChgLst>
    <pc:chgData name="Vicky Govier" userId="S::govierv@bridgwater.ac.uk::34325856-9e48-46c2-82b9-9eb5a588d0a5" providerId="AD" clId="Web-{86F886C2-5F93-40C8-ABD0-9AE5091C5F79}"/>
    <pc:docChg chg="modSld">
      <pc:chgData name="Vicky Govier" userId="S::govierv@bridgwater.ac.uk::34325856-9e48-46c2-82b9-9eb5a588d0a5" providerId="AD" clId="Web-{86F886C2-5F93-40C8-ABD0-9AE5091C5F79}" dt="2020-06-02T13:06:25.215" v="12" actId="1076"/>
      <pc:docMkLst>
        <pc:docMk/>
      </pc:docMkLst>
      <pc:sldChg chg="modSp">
        <pc:chgData name="Vicky Govier" userId="S::govierv@bridgwater.ac.uk::34325856-9e48-46c2-82b9-9eb5a588d0a5" providerId="AD" clId="Web-{86F886C2-5F93-40C8-ABD0-9AE5091C5F79}" dt="2020-06-02T13:05:40.684" v="2" actId="1076"/>
        <pc:sldMkLst>
          <pc:docMk/>
          <pc:sldMk cId="3330659720" sldId="294"/>
        </pc:sldMkLst>
        <pc:picChg chg="mod">
          <ac:chgData name="Vicky Govier" userId="S::govierv@bridgwater.ac.uk::34325856-9e48-46c2-82b9-9eb5a588d0a5" providerId="AD" clId="Web-{86F886C2-5F93-40C8-ABD0-9AE5091C5F79}" dt="2020-06-02T13:05:40.684" v="2" actId="1076"/>
          <ac:picMkLst>
            <pc:docMk/>
            <pc:sldMk cId="3330659720" sldId="294"/>
            <ac:picMk id="29" creationId="{00000000-0000-0000-0000-000000000000}"/>
          </ac:picMkLst>
        </pc:picChg>
      </pc:sldChg>
      <pc:sldChg chg="modSp">
        <pc:chgData name="Vicky Govier" userId="S::govierv@bridgwater.ac.uk::34325856-9e48-46c2-82b9-9eb5a588d0a5" providerId="AD" clId="Web-{86F886C2-5F93-40C8-ABD0-9AE5091C5F79}" dt="2020-06-02T13:06:25.215" v="12" actId="1076"/>
        <pc:sldMkLst>
          <pc:docMk/>
          <pc:sldMk cId="1823376408" sldId="300"/>
        </pc:sldMkLst>
        <pc:grpChg chg="mod">
          <ac:chgData name="Vicky Govier" userId="S::govierv@bridgwater.ac.uk::34325856-9e48-46c2-82b9-9eb5a588d0a5" providerId="AD" clId="Web-{86F886C2-5F93-40C8-ABD0-9AE5091C5F79}" dt="2020-06-02T13:06:20.824" v="11" actId="1076"/>
          <ac:grpSpMkLst>
            <pc:docMk/>
            <pc:sldMk cId="1823376408" sldId="300"/>
            <ac:grpSpMk id="8" creationId="{00000000-0000-0000-0000-000000000000}"/>
          </ac:grpSpMkLst>
        </pc:grpChg>
        <pc:picChg chg="mod">
          <ac:chgData name="Vicky Govier" userId="S::govierv@bridgwater.ac.uk::34325856-9e48-46c2-82b9-9eb5a588d0a5" providerId="AD" clId="Web-{86F886C2-5F93-40C8-ABD0-9AE5091C5F79}" dt="2020-06-02T13:06:25.215" v="12" actId="1076"/>
          <ac:picMkLst>
            <pc:docMk/>
            <pc:sldMk cId="1823376408" sldId="300"/>
            <ac:picMk id="4" creationId="{00000000-0000-0000-0000-000000000000}"/>
          </ac:picMkLst>
        </pc:picChg>
      </pc:sldChg>
      <pc:sldChg chg="modSp">
        <pc:chgData name="Vicky Govier" userId="S::govierv@bridgwater.ac.uk::34325856-9e48-46c2-82b9-9eb5a588d0a5" providerId="AD" clId="Web-{86F886C2-5F93-40C8-ABD0-9AE5091C5F79}" dt="2020-06-02T13:06:02.309" v="6" actId="1076"/>
        <pc:sldMkLst>
          <pc:docMk/>
          <pc:sldMk cId="3484592128" sldId="301"/>
        </pc:sldMkLst>
        <pc:picChg chg="mod">
          <ac:chgData name="Vicky Govier" userId="S::govierv@bridgwater.ac.uk::34325856-9e48-46c2-82b9-9eb5a588d0a5" providerId="AD" clId="Web-{86F886C2-5F93-40C8-ABD0-9AE5091C5F79}" dt="2020-06-02T13:06:02.309" v="6" actId="1076"/>
          <ac:picMkLst>
            <pc:docMk/>
            <pc:sldMk cId="3484592128" sldId="301"/>
            <ac:picMk id="2" creationId="{00000000-0000-0000-0000-000000000000}"/>
          </ac:picMkLst>
        </pc:picChg>
        <pc:picChg chg="mod">
          <ac:chgData name="Vicky Govier" userId="S::govierv@bridgwater.ac.uk::34325856-9e48-46c2-82b9-9eb5a588d0a5" providerId="AD" clId="Web-{86F886C2-5F93-40C8-ABD0-9AE5091C5F79}" dt="2020-06-02T13:05:56.621" v="5" actId="1076"/>
          <ac:picMkLst>
            <pc:docMk/>
            <pc:sldMk cId="3484592128" sldId="301"/>
            <ac:picMk id="4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1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F403C-FFFA-41F4-BB91-DA1D2D3F2820}" type="datetimeFigureOut">
              <a:rPr lang="en-GB" smtClean="0"/>
              <a:t>05/07/2020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6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1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1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3834AE-E2C5-4E34-B5B6-6A709A5971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2789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57176-93C5-3849-9E91-5789EE30ED5C}" type="datetimeFigureOut">
              <a:rPr lang="en-US" smtClean="0"/>
              <a:t>7/5/2020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1E5EA-28D6-A549-A7A7-EB48A5FC2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967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57176-93C5-3849-9E91-5789EE30ED5C}" type="datetimeFigureOut">
              <a:rPr lang="en-US" smtClean="0"/>
              <a:t>7/5/2020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1E5EA-28D6-A549-A7A7-EB48A5FC2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491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57176-93C5-3849-9E91-5789EE30ED5C}" type="datetimeFigureOut">
              <a:rPr lang="en-US" smtClean="0"/>
              <a:t>7/5/2020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1E5EA-28D6-A549-A7A7-EB48A5FC2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592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57176-93C5-3849-9E91-5789EE30ED5C}" type="datetimeFigureOut">
              <a:rPr lang="en-US" smtClean="0"/>
              <a:t>7/5/2020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1E5EA-28D6-A549-A7A7-EB48A5FC2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508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57176-93C5-3849-9E91-5789EE30ED5C}" type="datetimeFigureOut">
              <a:rPr lang="en-US" smtClean="0"/>
              <a:t>7/5/2020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1E5EA-28D6-A549-A7A7-EB48A5FC2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989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57176-93C5-3849-9E91-5789EE30ED5C}" type="datetimeFigureOut">
              <a:rPr lang="en-US" smtClean="0"/>
              <a:t>7/5/2020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1E5EA-28D6-A549-A7A7-EB48A5FC2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399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57176-93C5-3849-9E91-5789EE30ED5C}" type="datetimeFigureOut">
              <a:rPr lang="en-US" smtClean="0"/>
              <a:t>7/5/2020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1E5EA-28D6-A549-A7A7-EB48A5FC2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325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57176-93C5-3849-9E91-5789EE30ED5C}" type="datetimeFigureOut">
              <a:rPr lang="en-US" smtClean="0"/>
              <a:t>7/5/2020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1E5EA-28D6-A549-A7A7-EB48A5FC2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227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57176-93C5-3849-9E91-5789EE30ED5C}" type="datetimeFigureOut">
              <a:rPr lang="en-US" smtClean="0"/>
              <a:t>7/5/2020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1E5EA-28D6-A549-A7A7-EB48A5FC2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737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57176-93C5-3849-9E91-5789EE30ED5C}" type="datetimeFigureOut">
              <a:rPr lang="en-US" smtClean="0"/>
              <a:t>7/5/2020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1E5EA-28D6-A549-A7A7-EB48A5FC2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156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57176-93C5-3849-9E91-5789EE30ED5C}" type="datetimeFigureOut">
              <a:rPr lang="en-US" smtClean="0"/>
              <a:t>7/5/2020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1E5EA-28D6-A549-A7A7-EB48A5FC2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384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857176-93C5-3849-9E91-5789EE30ED5C}" type="datetimeFigureOut">
              <a:rPr lang="en-US" smtClean="0"/>
              <a:t>7/5/2020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1E5EA-28D6-A549-A7A7-EB48A5FC2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824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milliejones101@btc.ac.uk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DDE35B-22C3-484F-AB62-27EEBF6661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3D2BD2EF-47F6-A44D-9711-0449778EAAA7}"/>
              </a:ext>
            </a:extLst>
          </p:cNvPr>
          <p:cNvSpPr txBox="1">
            <a:spLocks/>
          </p:cNvSpPr>
          <p:nvPr/>
        </p:nvSpPr>
        <p:spPr>
          <a:xfrm>
            <a:off x="838200" y="1429129"/>
            <a:ext cx="6193221" cy="35685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GB" sz="6000" b="1" dirty="0" smtClean="0">
                <a:solidFill>
                  <a:schemeClr val="accent2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Writing </a:t>
            </a:r>
            <a:r>
              <a:rPr lang="en-GB" sz="6000" b="1" dirty="0">
                <a:solidFill>
                  <a:schemeClr val="accent2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Y</a:t>
            </a:r>
            <a:r>
              <a:rPr lang="en-GB" sz="6000" b="1" dirty="0" smtClean="0">
                <a:solidFill>
                  <a:schemeClr val="accent2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our Professional CV</a:t>
            </a:r>
          </a:p>
          <a:p>
            <a:pPr algn="l">
              <a:lnSpc>
                <a:spcPct val="100000"/>
              </a:lnSpc>
            </a:pPr>
            <a:endParaRPr lang="en-GB" sz="900" b="1" dirty="0">
              <a:solidFill>
                <a:schemeClr val="bg1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>
              <a:lnSpc>
                <a:spcPct val="100000"/>
              </a:lnSpc>
            </a:pPr>
            <a:r>
              <a:rPr lang="en-GB" sz="2000" b="1" dirty="0" smtClean="0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BTC Apprenticeship &amp; Work Experience Team </a:t>
            </a:r>
            <a:endParaRPr lang="en-GB" sz="2000" b="1" dirty="0">
              <a:solidFill>
                <a:schemeClr val="bg1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772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70C0"/>
                </a:solidFill>
                <a:latin typeface="+mn-lt"/>
              </a:rPr>
              <a:t>Your Professional CV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Your own personal marketing tool. </a:t>
            </a:r>
            <a:endParaRPr lang="en-GB" dirty="0" smtClean="0"/>
          </a:p>
          <a:p>
            <a:r>
              <a:rPr lang="en-GB" dirty="0" smtClean="0"/>
              <a:t>It </a:t>
            </a:r>
            <a:r>
              <a:rPr lang="en-GB" dirty="0"/>
              <a:t>outlines your qualifications, employment/work experience, strengths &amp; achievements</a:t>
            </a:r>
            <a:r>
              <a:rPr lang="en-GB" dirty="0" smtClean="0"/>
              <a:t>.</a:t>
            </a:r>
          </a:p>
          <a:p>
            <a:r>
              <a:rPr lang="en-GB" dirty="0" smtClean="0"/>
              <a:t>It's </a:t>
            </a:r>
            <a:r>
              <a:rPr lang="en-GB" dirty="0"/>
              <a:t>often the first document an employer will see – first impressions count</a:t>
            </a:r>
            <a:r>
              <a:rPr lang="en-GB" dirty="0" smtClean="0"/>
              <a:t>!</a:t>
            </a:r>
          </a:p>
          <a:p>
            <a:r>
              <a:rPr lang="en-GB" dirty="0" smtClean="0"/>
              <a:t>A </a:t>
            </a:r>
            <a:r>
              <a:rPr lang="en-GB" dirty="0"/>
              <a:t>fluid document, one that should be constantly evolving &amp; enhanced. </a:t>
            </a:r>
          </a:p>
        </p:txBody>
      </p:sp>
    </p:spTree>
    <p:extLst>
      <p:ext uri="{BB962C8B-B14F-4D97-AF65-F5344CB8AC3E}">
        <p14:creationId xmlns:p14="http://schemas.microsoft.com/office/powerpoint/2010/main" val="1497278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29841" y="662151"/>
            <a:ext cx="6969138" cy="588580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0070C0"/>
                </a:solidFill>
                <a:latin typeface="+mn-lt"/>
              </a:rPr>
              <a:t>Can you describe yourself in 3 words?</a:t>
            </a:r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53" r="18353"/>
          <a:stretch>
            <a:fillRect/>
          </a:stretch>
        </p:blipFill>
        <p:spPr>
          <a:xfrm>
            <a:off x="745455" y="1912881"/>
            <a:ext cx="2855691" cy="3006506"/>
          </a:xfrm>
        </p:spPr>
      </p:pic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4014952" y="1545021"/>
            <a:ext cx="4529958" cy="4834758"/>
          </a:xfrm>
        </p:spPr>
        <p:txBody>
          <a:bodyPr/>
          <a:lstStyle/>
          <a:p>
            <a:r>
              <a:rPr lang="en-US" sz="2400" i="1" dirty="0" smtClean="0">
                <a:solidFill>
                  <a:schemeClr val="accent2"/>
                </a:solidFill>
              </a:rPr>
              <a:t>Before you start writing your CV, it’s useful to carry out some self assessment. </a:t>
            </a:r>
            <a:endParaRPr lang="en-GB" dirty="0">
              <a:solidFill>
                <a:schemeClr val="accent2"/>
              </a:solidFill>
            </a:endParaRPr>
          </a:p>
          <a:p>
            <a:r>
              <a:rPr lang="en-GB" sz="1800" dirty="0" smtClean="0"/>
              <a:t>Your </a:t>
            </a:r>
            <a:r>
              <a:rPr lang="en-GB" sz="1800" dirty="0"/>
              <a:t>CV is a tool you'll use to sell yourself, so the language you use in it should reflect you in a positive way.  </a:t>
            </a:r>
            <a:endParaRPr lang="en-GB" sz="1800" dirty="0" smtClean="0"/>
          </a:p>
          <a:p>
            <a:r>
              <a:rPr lang="en-GB" sz="1800" dirty="0" smtClean="0"/>
              <a:t>Thinking of 3 words to describe yourself is </a:t>
            </a:r>
            <a:r>
              <a:rPr lang="en-GB" sz="1800" dirty="0"/>
              <a:t>a good place to start when </a:t>
            </a:r>
            <a:r>
              <a:rPr lang="en-GB" sz="1800" dirty="0" smtClean="0"/>
              <a:t>considering how </a:t>
            </a:r>
            <a:r>
              <a:rPr lang="en-GB" sz="1800" dirty="0"/>
              <a:t>you can sell yourself, what makes you unique and what you have to offer</a:t>
            </a:r>
            <a:r>
              <a:rPr lang="en-GB" sz="1800" dirty="0" smtClean="0"/>
              <a:t>.</a:t>
            </a:r>
          </a:p>
          <a:p>
            <a:r>
              <a:rPr lang="en-GB" sz="1800" dirty="0" smtClean="0"/>
              <a:t>This </a:t>
            </a:r>
            <a:r>
              <a:rPr lang="en-GB" sz="1800" dirty="0"/>
              <a:t>question could also come up in an interview. </a:t>
            </a:r>
          </a:p>
        </p:txBody>
      </p:sp>
    </p:spTree>
    <p:extLst>
      <p:ext uri="{BB962C8B-B14F-4D97-AF65-F5344CB8AC3E}">
        <p14:creationId xmlns:p14="http://schemas.microsoft.com/office/powerpoint/2010/main" val="1311130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57250" y="390375"/>
            <a:ext cx="7886700" cy="1325563"/>
          </a:xfrm>
        </p:spPr>
        <p:txBody>
          <a:bodyPr>
            <a:normAutofit/>
          </a:bodyPr>
          <a:lstStyle/>
          <a:p>
            <a:r>
              <a:rPr lang="en-GB" sz="4000" b="1" dirty="0"/>
              <a:t>Examples of words you could use.....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1366509" y="1498044"/>
            <a:ext cx="1746688" cy="435133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800" dirty="0"/>
              <a:t>Able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800" dirty="0" smtClean="0"/>
              <a:t>Capable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800" dirty="0" smtClean="0"/>
              <a:t>Confident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800" dirty="0" smtClean="0"/>
              <a:t>Conscientious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800" dirty="0" smtClean="0"/>
              <a:t>Consistent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800" dirty="0" smtClean="0"/>
              <a:t>Determined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800" dirty="0" smtClean="0"/>
              <a:t>Diligent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800" dirty="0" smtClean="0"/>
              <a:t>Dynamic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800" dirty="0"/>
              <a:t>Effective </a:t>
            </a:r>
            <a:endParaRPr lang="en-GB" sz="18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800" dirty="0" smtClean="0"/>
              <a:t>Efficient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800" dirty="0" smtClean="0"/>
              <a:t>Energetic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GB" sz="1400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3607347" y="1495964"/>
            <a:ext cx="1929305" cy="435133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800" dirty="0"/>
              <a:t>Enterprising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800" dirty="0" smtClean="0"/>
              <a:t>Enthusiastic</a:t>
            </a:r>
            <a:endParaRPr lang="en-GB" sz="1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800" dirty="0"/>
              <a:t>Hard-working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800" dirty="0"/>
              <a:t>Industrious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800" dirty="0"/>
              <a:t>Loyal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800" dirty="0"/>
              <a:t>Methodical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800" dirty="0"/>
              <a:t>Motivated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800" dirty="0"/>
              <a:t>Organised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800" dirty="0"/>
              <a:t>Passionate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800" dirty="0"/>
              <a:t>Persistent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800" dirty="0"/>
              <a:t>Positive </a:t>
            </a:r>
          </a:p>
          <a:p>
            <a:pPr marL="0" indent="0">
              <a:spcBef>
                <a:spcPts val="0"/>
              </a:spcBef>
              <a:buNone/>
            </a:pPr>
            <a:endParaRPr lang="en-GB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5917158" y="1498044"/>
            <a:ext cx="142316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Professional</a:t>
            </a:r>
          </a:p>
          <a:p>
            <a:r>
              <a:rPr lang="en-GB" dirty="0"/>
              <a:t>Proficient </a:t>
            </a:r>
          </a:p>
          <a:p>
            <a:r>
              <a:rPr lang="en-GB" dirty="0" smtClean="0"/>
              <a:t>Reliable</a:t>
            </a:r>
            <a:endParaRPr lang="en-GB" dirty="0"/>
          </a:p>
          <a:p>
            <a:r>
              <a:rPr lang="en-GB" dirty="0"/>
              <a:t>Self-starter</a:t>
            </a:r>
          </a:p>
          <a:p>
            <a:r>
              <a:rPr lang="en-GB" dirty="0"/>
              <a:t>Strong </a:t>
            </a:r>
          </a:p>
          <a:p>
            <a:r>
              <a:rPr lang="en-GB" dirty="0"/>
              <a:t>Successful </a:t>
            </a:r>
          </a:p>
          <a:p>
            <a:r>
              <a:rPr lang="en-GB" dirty="0"/>
              <a:t>Team player</a:t>
            </a:r>
          </a:p>
          <a:p>
            <a:r>
              <a:rPr lang="en-GB" dirty="0"/>
              <a:t>Trustworthy</a:t>
            </a:r>
          </a:p>
          <a:p>
            <a:r>
              <a:rPr lang="en-GB" dirty="0"/>
              <a:t>Vibrant </a:t>
            </a:r>
          </a:p>
          <a:p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1145628" y="4942830"/>
            <a:ext cx="6852744" cy="46166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GB" sz="2400" dirty="0"/>
              <a:t>You can use these positive words throughout your CV </a:t>
            </a:r>
          </a:p>
        </p:txBody>
      </p:sp>
    </p:spTree>
    <p:extLst>
      <p:ext uri="{BB962C8B-B14F-4D97-AF65-F5344CB8AC3E}">
        <p14:creationId xmlns:p14="http://schemas.microsoft.com/office/powerpoint/2010/main" val="571483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96377" y="258133"/>
            <a:ext cx="6951245" cy="1325563"/>
          </a:xfrm>
        </p:spPr>
        <p:txBody>
          <a:bodyPr/>
          <a:lstStyle/>
          <a:p>
            <a:r>
              <a:rPr lang="en-GB" b="1" dirty="0">
                <a:solidFill>
                  <a:schemeClr val="accent2"/>
                </a:solidFill>
              </a:rPr>
              <a:t>What a CV should look like.....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4684871" y="1517758"/>
            <a:ext cx="2895024" cy="4127445"/>
            <a:chOff x="4929352" y="1381014"/>
            <a:chExt cx="3352800" cy="4354514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5539" y="1608083"/>
              <a:ext cx="3036272" cy="3216166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4929352" y="1381014"/>
              <a:ext cx="3352800" cy="435451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" name="Rectangle 11"/>
          <p:cNvSpPr/>
          <p:nvPr/>
        </p:nvSpPr>
        <p:spPr>
          <a:xfrm>
            <a:off x="1608088" y="1517759"/>
            <a:ext cx="2919905" cy="41274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Content Placeholder 1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677" y="1600365"/>
            <a:ext cx="2677673" cy="4044839"/>
          </a:xfrm>
        </p:spPr>
      </p:pic>
      <p:sp>
        <p:nvSpPr>
          <p:cNvPr id="17" name="TextBox 16"/>
          <p:cNvSpPr txBox="1"/>
          <p:nvPr/>
        </p:nvSpPr>
        <p:spPr>
          <a:xfrm>
            <a:off x="315313" y="2123843"/>
            <a:ext cx="977462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Your name at the top</a:t>
            </a:r>
            <a:endParaRPr lang="en-GB" sz="1600" dirty="0"/>
          </a:p>
        </p:txBody>
      </p:sp>
      <p:sp>
        <p:nvSpPr>
          <p:cNvPr id="18" name="TextBox 17"/>
          <p:cNvSpPr txBox="1"/>
          <p:nvPr/>
        </p:nvSpPr>
        <p:spPr>
          <a:xfrm>
            <a:off x="210207" y="3983424"/>
            <a:ext cx="1241003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A summary of you as the first section</a:t>
            </a:r>
            <a:endParaRPr lang="en-GB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7825825" y="2214009"/>
            <a:ext cx="1030644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Clearly defined sections</a:t>
            </a:r>
            <a:endParaRPr lang="en-GB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7852385" y="3815255"/>
            <a:ext cx="1009623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Displayed over 2 pages max</a:t>
            </a:r>
            <a:endParaRPr lang="en-GB" sz="1600" dirty="0"/>
          </a:p>
        </p:txBody>
      </p:sp>
      <p:sp>
        <p:nvSpPr>
          <p:cNvPr id="21" name="Bent Arrow 20"/>
          <p:cNvSpPr/>
          <p:nvPr/>
        </p:nvSpPr>
        <p:spPr>
          <a:xfrm>
            <a:off x="801222" y="1634019"/>
            <a:ext cx="1258806" cy="320905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2" name="Bent Arrow 21"/>
          <p:cNvSpPr/>
          <p:nvPr/>
        </p:nvSpPr>
        <p:spPr>
          <a:xfrm>
            <a:off x="1377640" y="2522483"/>
            <a:ext cx="285467" cy="1292772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7" name="Bent Arrow 26"/>
          <p:cNvSpPr/>
          <p:nvPr/>
        </p:nvSpPr>
        <p:spPr>
          <a:xfrm rot="10800000">
            <a:off x="7725103" y="3149819"/>
            <a:ext cx="672663" cy="266043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0" name="Bent Arrow 29"/>
          <p:cNvSpPr/>
          <p:nvPr/>
        </p:nvSpPr>
        <p:spPr>
          <a:xfrm rot="10800000" flipV="1">
            <a:off x="7662948" y="1779132"/>
            <a:ext cx="672663" cy="31095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741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28650" y="365126"/>
            <a:ext cx="8058150" cy="1325563"/>
          </a:xfr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rgbClr val="0070C0"/>
                </a:solidFill>
                <a:latin typeface="+mn-lt"/>
              </a:rPr>
              <a:t>Some typical application </a:t>
            </a:r>
            <a:r>
              <a:rPr lang="en-GB" sz="4000" b="1" dirty="0" smtClean="0">
                <a:solidFill>
                  <a:srgbClr val="0070C0"/>
                </a:solidFill>
                <a:latin typeface="+mn-lt"/>
              </a:rPr>
              <a:t>processes…</a:t>
            </a:r>
            <a:endParaRPr lang="en-GB" sz="4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28650" y="1825625"/>
            <a:ext cx="4415001" cy="1884527"/>
          </a:xfrm>
        </p:spPr>
        <p:txBody>
          <a:bodyPr>
            <a:normAutofit lnSpcReduction="10000"/>
          </a:bodyPr>
          <a:lstStyle/>
          <a:p>
            <a:r>
              <a:rPr lang="en-GB" dirty="0"/>
              <a:t>CV only </a:t>
            </a:r>
          </a:p>
          <a:p>
            <a:r>
              <a:rPr lang="en-GB" dirty="0" smtClean="0"/>
              <a:t>CV </a:t>
            </a:r>
            <a:r>
              <a:rPr lang="en-GB" dirty="0"/>
              <a:t>&amp; covering letter </a:t>
            </a:r>
            <a:endParaRPr lang="en-GB" dirty="0" smtClean="0"/>
          </a:p>
          <a:p>
            <a:r>
              <a:rPr lang="en-GB" dirty="0" smtClean="0"/>
              <a:t>Application </a:t>
            </a:r>
            <a:r>
              <a:rPr lang="en-GB" dirty="0"/>
              <a:t>form (online </a:t>
            </a:r>
            <a:r>
              <a:rPr lang="en-GB" dirty="0" smtClean="0"/>
              <a:t>)</a:t>
            </a:r>
          </a:p>
          <a:p>
            <a:r>
              <a:rPr lang="en-GB" dirty="0" smtClean="0"/>
              <a:t>Application </a:t>
            </a:r>
            <a:r>
              <a:rPr lang="en-GB" dirty="0"/>
              <a:t>form &amp; </a:t>
            </a:r>
            <a:r>
              <a:rPr lang="en-GB" dirty="0" smtClean="0"/>
              <a:t>CV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305" y="1693479"/>
            <a:ext cx="3471041" cy="347104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28650" y="4067504"/>
            <a:ext cx="41726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Sometimes, employers will also ask you to provide a portfolio e.g. examples of your work.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00546" y="3063821"/>
            <a:ext cx="2814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Email your CV and covering letter to....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00546" y="2506278"/>
            <a:ext cx="25540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How to apply</a:t>
            </a:r>
            <a:endParaRPr lang="en-GB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086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28650" y="1302864"/>
            <a:ext cx="7886700" cy="282303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 smtClean="0">
                <a:solidFill>
                  <a:srgbClr val="0070C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What to Include in Your CV</a:t>
            </a:r>
            <a:br>
              <a:rPr lang="en-GB" b="1" dirty="0" smtClean="0">
                <a:solidFill>
                  <a:srgbClr val="0070C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</a:br>
            <a:r>
              <a:rPr lang="en-GB" b="1" dirty="0">
                <a:solidFill>
                  <a:srgbClr val="0070C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/>
            </a:r>
            <a:br>
              <a:rPr lang="en-GB" b="1" dirty="0">
                <a:solidFill>
                  <a:srgbClr val="0070C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</a:br>
            <a:endParaRPr lang="en-GB" b="1" dirty="0">
              <a:solidFill>
                <a:srgbClr val="0070C0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56745" y="2286296"/>
            <a:ext cx="7886700" cy="327610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1) Name &amp; contact details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2</a:t>
            </a:r>
            <a:r>
              <a:rPr lang="en-GB" dirty="0"/>
              <a:t>) Education &amp; </a:t>
            </a:r>
            <a:r>
              <a:rPr lang="en-GB" dirty="0" smtClean="0"/>
              <a:t>qualifications</a:t>
            </a:r>
          </a:p>
          <a:p>
            <a:pPr marL="0" indent="0">
              <a:buNone/>
            </a:pPr>
            <a:r>
              <a:rPr lang="en-GB" dirty="0" smtClean="0"/>
              <a:t>3</a:t>
            </a:r>
            <a:r>
              <a:rPr lang="en-GB" dirty="0"/>
              <a:t>) Employment History / Work Experience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4</a:t>
            </a:r>
            <a:r>
              <a:rPr lang="en-GB" dirty="0"/>
              <a:t>) </a:t>
            </a:r>
            <a:r>
              <a:rPr lang="en-GB" dirty="0" smtClean="0"/>
              <a:t>Skills</a:t>
            </a:r>
          </a:p>
          <a:p>
            <a:pPr marL="0" indent="0">
              <a:buNone/>
            </a:pPr>
            <a:r>
              <a:rPr lang="en-GB" dirty="0" smtClean="0"/>
              <a:t>5</a:t>
            </a:r>
            <a:r>
              <a:rPr lang="en-GB" dirty="0"/>
              <a:t>) References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6745" y="1466561"/>
            <a:ext cx="7664450" cy="58477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GB" sz="3200" b="1" dirty="0"/>
              <a:t>The Essential Information</a:t>
            </a:r>
          </a:p>
        </p:txBody>
      </p:sp>
      <p:sp>
        <p:nvSpPr>
          <p:cNvPr id="7" name="Flowchart: Alternate Process 6"/>
          <p:cNvSpPr/>
          <p:nvPr/>
        </p:nvSpPr>
        <p:spPr>
          <a:xfrm>
            <a:off x="5067299" y="4219021"/>
            <a:ext cx="3334845" cy="767769"/>
          </a:xfrm>
          <a:prstGeom prst="flowChartAlternateProcess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We’ll look at this section by section</a:t>
            </a:r>
            <a:endParaRPr lang="en-GB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6432549" y="2548151"/>
            <a:ext cx="1944195" cy="707886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These will be the section headings </a:t>
            </a:r>
            <a:endParaRPr lang="en-GB" sz="2000" dirty="0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5650404" y="2923234"/>
            <a:ext cx="959945" cy="0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9615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algn="ctr"/>
            <a:r>
              <a:rPr lang="en-US" sz="6000" b="1" dirty="0" smtClean="0"/>
              <a:t>Contact Details </a:t>
            </a:r>
            <a:endParaRPr lang="en-GB" sz="6000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73075"/>
          </a:xfrm>
          <a:solidFill>
            <a:srgbClr val="00B0F0"/>
          </a:solidFill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dirty="0"/>
              <a:t>Add: your name, address, </a:t>
            </a:r>
            <a:r>
              <a:rPr lang="en-GB" dirty="0" smtClean="0"/>
              <a:t>telephone number and </a:t>
            </a:r>
            <a:r>
              <a:rPr lang="en-GB" dirty="0"/>
              <a:t>email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646908"/>
            <a:ext cx="7916324" cy="2306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23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3888" y="1715821"/>
            <a:ext cx="7886700" cy="2852737"/>
          </a:xfrm>
        </p:spPr>
        <p:txBody>
          <a:bodyPr>
            <a:normAutofit/>
          </a:bodyPr>
          <a:lstStyle/>
          <a:p>
            <a:pPr algn="ctr"/>
            <a:r>
              <a:rPr lang="en-GB" sz="7200" b="1" dirty="0"/>
              <a:t>Millie Jones</a:t>
            </a:r>
            <a:r>
              <a:rPr lang="en-GB" dirty="0"/>
              <a:t/>
            </a:r>
            <a:br>
              <a:rPr lang="en-GB" dirty="0"/>
            </a:br>
            <a:r>
              <a:rPr lang="en-GB" sz="3600" dirty="0"/>
              <a:t>1234 Main Road, Taunton, </a:t>
            </a:r>
            <a:r>
              <a:rPr lang="en-GB" sz="3600" dirty="0" err="1"/>
              <a:t>TA1</a:t>
            </a:r>
            <a:r>
              <a:rPr lang="en-GB" sz="3600" dirty="0"/>
              <a:t> </a:t>
            </a:r>
            <a:r>
              <a:rPr lang="en-GB" sz="3600" dirty="0" err="1" smtClean="0"/>
              <a:t>3PG</a:t>
            </a: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>
                <a:hlinkClick r:id="rId3"/>
              </a:rPr>
              <a:t>milliejones101@btc.ac.uk</a:t>
            </a: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07654 </a:t>
            </a:r>
            <a:r>
              <a:rPr lang="en-GB" sz="3600" dirty="0"/>
              <a:t>321 098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300" y="660400"/>
            <a:ext cx="7761288" cy="5728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Example </a:t>
            </a:r>
            <a:endParaRPr lang="en-GB" sz="3600" b="1" dirty="0"/>
          </a:p>
        </p:txBody>
      </p:sp>
    </p:spTree>
    <p:extLst>
      <p:ext uri="{BB962C8B-B14F-4D97-AF65-F5344CB8AC3E}">
        <p14:creationId xmlns:p14="http://schemas.microsoft.com/office/powerpoint/2010/main" val="425918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6000" b="1" dirty="0"/>
              <a:t>Education</a:t>
            </a:r>
            <a:endParaRPr lang="en-GB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28650" y="1698625"/>
            <a:ext cx="7886700" cy="714375"/>
          </a:xfrm>
          <a:solidFill>
            <a:srgbClr val="00B0F0"/>
          </a:solid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/>
              <a:t>Add: course titles &amp; qualifications, place of study, dates, results/grades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573884"/>
            <a:ext cx="7886700" cy="2515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593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2206625"/>
            <a:ext cx="7886700" cy="2644775"/>
          </a:xfrm>
        </p:spPr>
        <p:txBody>
          <a:bodyPr/>
          <a:lstStyle/>
          <a:p>
            <a:pPr marL="0" indent="0">
              <a:buNone/>
            </a:pPr>
            <a:r>
              <a:rPr lang="en-US" sz="4000" b="1" u="sng" dirty="0" smtClean="0"/>
              <a:t>Education </a:t>
            </a:r>
            <a:endParaRPr lang="en-GB" sz="4000" b="1" u="sng" dirty="0" smtClean="0"/>
          </a:p>
          <a:p>
            <a:pPr marL="0" indent="0">
              <a:buNone/>
            </a:pPr>
            <a:endParaRPr lang="en-GB" sz="1000" dirty="0"/>
          </a:p>
          <a:p>
            <a:pPr marL="0" indent="0">
              <a:buNone/>
            </a:pPr>
            <a:r>
              <a:rPr lang="en-GB" dirty="0" err="1" smtClean="0"/>
              <a:t>Haygrove</a:t>
            </a:r>
            <a:r>
              <a:rPr lang="en-GB" dirty="0" smtClean="0"/>
              <a:t> </a:t>
            </a:r>
            <a:r>
              <a:rPr lang="en-GB" dirty="0"/>
              <a:t>School, Sept 2014 - Jul </a:t>
            </a:r>
            <a:r>
              <a:rPr lang="en-GB" dirty="0" smtClean="0"/>
              <a:t>2019</a:t>
            </a:r>
          </a:p>
          <a:p>
            <a:r>
              <a:rPr lang="en-GB" dirty="0"/>
              <a:t>10 GCSEs - Grades 7-4 including Maths and English</a:t>
            </a:r>
          </a:p>
        </p:txBody>
      </p:sp>
      <p:sp>
        <p:nvSpPr>
          <p:cNvPr id="6" name="Flowchart: Alternate Process 5"/>
          <p:cNvSpPr/>
          <p:nvPr/>
        </p:nvSpPr>
        <p:spPr>
          <a:xfrm>
            <a:off x="628649" y="681036"/>
            <a:ext cx="7886700" cy="601663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Example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545869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/>
              <a:t>Employment 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60375"/>
          </a:xfrm>
          <a:solidFill>
            <a:srgbClr val="00B0F0"/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Add: company, job title, dates, duties/responsibilities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532034"/>
            <a:ext cx="7886700" cy="2489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897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000" b="1" u="sng" dirty="0" smtClean="0"/>
              <a:t>Employment History</a:t>
            </a:r>
            <a:endParaRPr lang="en-GB" sz="4000" b="1" u="sng" dirty="0" smtClean="0"/>
          </a:p>
          <a:p>
            <a:endParaRPr lang="en-GB" sz="1000" dirty="0"/>
          </a:p>
          <a:p>
            <a:pPr marL="0" indent="0">
              <a:buNone/>
            </a:pPr>
            <a:r>
              <a:rPr lang="en-GB" sz="2000" dirty="0" err="1" smtClean="0"/>
              <a:t>Carphone</a:t>
            </a:r>
            <a:r>
              <a:rPr lang="en-GB" sz="2000" dirty="0" smtClean="0"/>
              <a:t> </a:t>
            </a:r>
            <a:r>
              <a:rPr lang="en-GB" sz="2000" dirty="0"/>
              <a:t>Warehouse, Customer Service Assistant, Sept 2019 </a:t>
            </a:r>
            <a:r>
              <a:rPr lang="en-GB" sz="2000" dirty="0" smtClean="0"/>
              <a:t>– present</a:t>
            </a:r>
          </a:p>
          <a:p>
            <a:r>
              <a:rPr lang="en-GB" sz="2000" dirty="0"/>
              <a:t>Proficient handling of customer queries and the provision of suitable solutions</a:t>
            </a:r>
            <a:r>
              <a:rPr lang="en-GB" sz="2000" dirty="0" smtClean="0"/>
              <a:t>.</a:t>
            </a:r>
          </a:p>
          <a:p>
            <a:r>
              <a:rPr lang="en-GB" sz="2000" dirty="0" smtClean="0"/>
              <a:t>Ensuring </a:t>
            </a:r>
            <a:r>
              <a:rPr lang="en-GB" sz="2000" dirty="0"/>
              <a:t>my understanding of the latest technologies</a:t>
            </a:r>
            <a:r>
              <a:rPr lang="en-GB" sz="2000" dirty="0" smtClean="0"/>
              <a:t>.</a:t>
            </a:r>
          </a:p>
          <a:p>
            <a:r>
              <a:rPr lang="en-GB" sz="2000" dirty="0" smtClean="0"/>
              <a:t>Maintaining </a:t>
            </a:r>
            <a:r>
              <a:rPr lang="en-GB" sz="2000" dirty="0"/>
              <a:t>the presentation of the store. </a:t>
            </a:r>
          </a:p>
        </p:txBody>
      </p:sp>
      <p:sp>
        <p:nvSpPr>
          <p:cNvPr id="5" name="Flowchart: Alternate Process 4"/>
          <p:cNvSpPr/>
          <p:nvPr/>
        </p:nvSpPr>
        <p:spPr>
          <a:xfrm>
            <a:off x="628649" y="681036"/>
            <a:ext cx="7886700" cy="601663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Example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21091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/>
              <a:t>Skills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11325"/>
            <a:ext cx="7886700" cy="422275"/>
          </a:xfrm>
          <a:solidFill>
            <a:srgbClr val="00B0F0"/>
          </a:solidFill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/>
              <a:t>Add: soft skills, languages and technical skills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559012"/>
            <a:ext cx="7886700" cy="2377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515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3204" y="1359280"/>
            <a:ext cx="7886700" cy="1325563"/>
          </a:xfrm>
        </p:spPr>
        <p:txBody>
          <a:bodyPr>
            <a:normAutofit/>
          </a:bodyPr>
          <a:lstStyle/>
          <a:p>
            <a:r>
              <a:rPr lang="en-GB" sz="4000" b="1" u="sng" dirty="0">
                <a:latin typeface="+mn-lt"/>
              </a:rPr>
              <a:t>Skills Profile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3204" y="2512359"/>
            <a:ext cx="7886700" cy="2063795"/>
          </a:xfrm>
        </p:spPr>
        <p:txBody>
          <a:bodyPr>
            <a:normAutofit/>
          </a:bodyPr>
          <a:lstStyle/>
          <a:p>
            <a:r>
              <a:rPr lang="en-GB" sz="2000" dirty="0"/>
              <a:t>Strong communication skills: able to convey information and share ideas in a timely and professional manner, this skill has been essential when communicating with customers during my retail positions.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8650" y="3672772"/>
            <a:ext cx="77812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.....and this is how you could include your IT skills </a:t>
            </a:r>
            <a:endParaRPr lang="en-GB" sz="2000" dirty="0" smtClean="0"/>
          </a:p>
          <a:p>
            <a:endParaRPr lang="en-GB" sz="2000" dirty="0" smtClean="0"/>
          </a:p>
          <a:p>
            <a:r>
              <a:rPr lang="en-GB" sz="2000" dirty="0" smtClean="0"/>
              <a:t>IT</a:t>
            </a:r>
            <a:r>
              <a:rPr lang="en-GB" sz="2000" dirty="0"/>
              <a:t>: MS Office - Regular user of Excel, Word &amp; PowerPoint, confident with social media platforms Twitter &amp; Instagram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37031" y="1408727"/>
            <a:ext cx="1700012" cy="58477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GB" sz="3200" dirty="0"/>
              <a:t>soft skills 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5754531" y="2042949"/>
            <a:ext cx="532506" cy="46941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lowchart: Alternate Process 8"/>
          <p:cNvSpPr/>
          <p:nvPr/>
        </p:nvSpPr>
        <p:spPr>
          <a:xfrm>
            <a:off x="628650" y="543304"/>
            <a:ext cx="7886700" cy="601663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Example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786789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752475"/>
          </a:xfrm>
          <a:solidFill>
            <a:srgbClr val="00B0F0"/>
          </a:solidFill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/>
              <a:t>You can add the details of preferably </a:t>
            </a:r>
            <a:r>
              <a:rPr lang="en-GB" dirty="0" smtClean="0"/>
              <a:t>two </a:t>
            </a:r>
            <a:r>
              <a:rPr lang="en-GB" dirty="0"/>
              <a:t>referees here or simply state "available upon request"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3280444"/>
            <a:ext cx="7886700" cy="1411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961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300" y="1754981"/>
            <a:ext cx="7766050" cy="662782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GB" sz="3200" b="1" dirty="0">
                <a:latin typeface="+mn-lt"/>
              </a:rPr>
              <a:t>Desirable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9300" y="2684830"/>
            <a:ext cx="7562850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1) Personal Profile/Summary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2</a:t>
            </a:r>
            <a:r>
              <a:rPr lang="en-GB" dirty="0"/>
              <a:t>) Volunteering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3</a:t>
            </a:r>
            <a:r>
              <a:rPr lang="en-GB" dirty="0"/>
              <a:t>) Achievements &amp; Positions of Responsibility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4</a:t>
            </a:r>
            <a:r>
              <a:rPr lang="en-GB" dirty="0"/>
              <a:t>) Projects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5</a:t>
            </a:r>
            <a:r>
              <a:rPr lang="en-GB" dirty="0"/>
              <a:t>) Interests </a:t>
            </a:r>
          </a:p>
        </p:txBody>
      </p:sp>
      <p:sp>
        <p:nvSpPr>
          <p:cNvPr id="5" name="Rectangle 4"/>
          <p:cNvSpPr/>
          <p:nvPr/>
        </p:nvSpPr>
        <p:spPr>
          <a:xfrm>
            <a:off x="749300" y="703459"/>
            <a:ext cx="75628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00" b="1" dirty="0" smtClean="0">
                <a:solidFill>
                  <a:srgbClr val="0070C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The Extra Selling Points 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408292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/>
              <a:t>Personal Profile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777875"/>
          </a:xfrm>
          <a:solidFill>
            <a:srgbClr val="00B0F0"/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2600" dirty="0"/>
              <a:t>Add: a brief overview of your core strengths &amp; experience.  Think of this as a summary of your CV.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3259985"/>
            <a:ext cx="7886700" cy="1327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342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/>
              <a:t>Volunteering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32002"/>
            <a:ext cx="7886700" cy="828675"/>
          </a:xfrm>
          <a:solidFill>
            <a:srgbClr val="00B0F0"/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Add: opportunities you have engaged with, where you didn't get paid.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3201990"/>
            <a:ext cx="7886700" cy="1500319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6845300" y="185672"/>
            <a:ext cx="2171700" cy="1481205"/>
          </a:xfrm>
          <a:prstGeom prst="wedgeRoundRectCallout">
            <a:avLst>
              <a:gd name="adj1" fmla="val -61417"/>
              <a:gd name="adj2" fmla="val 6727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Volunteering shows you in a really positive light, always add this to your CV.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4455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81026"/>
            <a:ext cx="7886700" cy="1325563"/>
          </a:xfrm>
        </p:spPr>
        <p:txBody>
          <a:bodyPr>
            <a:noAutofit/>
          </a:bodyPr>
          <a:lstStyle/>
          <a:p>
            <a:pPr algn="ctr"/>
            <a:r>
              <a:rPr lang="en-GB" b="1" dirty="0"/>
              <a:t>Achievements &amp; </a:t>
            </a:r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b="1" dirty="0" smtClean="0"/>
              <a:t>Positions </a:t>
            </a:r>
            <a:r>
              <a:rPr lang="en-GB" b="1" dirty="0"/>
              <a:t>of </a:t>
            </a:r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b="1" dirty="0" smtClean="0"/>
              <a:t>Responsibility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350" y="2449513"/>
            <a:ext cx="8001000" cy="865188"/>
          </a:xfrm>
          <a:solidFill>
            <a:srgbClr val="00B0F0"/>
          </a:solidFill>
        </p:spPr>
        <p:txBody>
          <a:bodyPr/>
          <a:lstStyle/>
          <a:p>
            <a:pPr marL="0" indent="0">
              <a:buNone/>
            </a:pPr>
            <a:r>
              <a:rPr lang="en-GB" dirty="0"/>
              <a:t>Add: examples that add value and demonstrate your skills, experience, and engagement.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" y="3603626"/>
            <a:ext cx="8001000" cy="1439853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7226300" y="338072"/>
            <a:ext cx="1790700" cy="1644717"/>
          </a:xfrm>
          <a:prstGeom prst="wedgeRoundRectCallout">
            <a:avLst>
              <a:gd name="adj1" fmla="val -61417"/>
              <a:gd name="adj2" fmla="val 6727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Don’t undersell yourself, achievements are a really important part of your CV.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822611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/>
              <a:t>Projects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879475"/>
          </a:xfrm>
          <a:solidFill>
            <a:srgbClr val="00B0F0"/>
          </a:solidFill>
        </p:spPr>
        <p:txBody>
          <a:bodyPr/>
          <a:lstStyle/>
          <a:p>
            <a:pPr marL="0" indent="0">
              <a:buNone/>
            </a:pPr>
            <a:r>
              <a:rPr lang="en-GB" dirty="0"/>
              <a:t>Add: examples of where/how you have applied your skills for a specific task/challenge.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3068362"/>
            <a:ext cx="7886700" cy="1564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937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/>
              <a:t>Interests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47675"/>
          </a:xfrm>
          <a:solidFill>
            <a:srgbClr val="00B0F0"/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Add: your spare time &amp; extra-curricular activities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610212"/>
            <a:ext cx="7981950" cy="170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294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070C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Presenting Your CV</a:t>
            </a:r>
            <a:endParaRPr lang="en-GB" dirty="0">
              <a:solidFill>
                <a:srgbClr val="0070C0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49425"/>
            <a:ext cx="7886700" cy="4351338"/>
          </a:xfrm>
        </p:spPr>
        <p:txBody>
          <a:bodyPr>
            <a:normAutofit/>
          </a:bodyPr>
          <a:lstStyle/>
          <a:p>
            <a:r>
              <a:rPr lang="en-GB" sz="2600" b="1" dirty="0">
                <a:solidFill>
                  <a:schemeClr val="accent2"/>
                </a:solidFill>
              </a:rPr>
              <a:t>1-2 pages: </a:t>
            </a:r>
            <a:r>
              <a:rPr lang="en-GB" sz="2600" dirty="0"/>
              <a:t>Ideally 2 pages, try &amp; fill the page, avoid large areas of blank space - use columns instead of long lists.  If you can't fill 2 pages, reduce to one</a:t>
            </a:r>
            <a:r>
              <a:rPr lang="en-GB" sz="2600" dirty="0" smtClean="0"/>
              <a:t>.</a:t>
            </a:r>
          </a:p>
          <a:p>
            <a:r>
              <a:rPr lang="en-GB" sz="2600" b="1" dirty="0" smtClean="0">
                <a:solidFill>
                  <a:schemeClr val="accent2"/>
                </a:solidFill>
              </a:rPr>
              <a:t>Ordering</a:t>
            </a:r>
            <a:r>
              <a:rPr lang="en-GB" sz="2600" b="1" dirty="0">
                <a:solidFill>
                  <a:schemeClr val="accent2"/>
                </a:solidFill>
              </a:rPr>
              <a:t>: </a:t>
            </a:r>
            <a:r>
              <a:rPr lang="en-GB" sz="2600" dirty="0"/>
              <a:t>Add the most important info on the front page</a:t>
            </a:r>
            <a:r>
              <a:rPr lang="en-GB" sz="2600" dirty="0" smtClean="0"/>
              <a:t>.</a:t>
            </a:r>
          </a:p>
          <a:p>
            <a:r>
              <a:rPr lang="en-GB" sz="2600" b="1" dirty="0" smtClean="0">
                <a:solidFill>
                  <a:schemeClr val="accent2"/>
                </a:solidFill>
              </a:rPr>
              <a:t>Consistency</a:t>
            </a:r>
            <a:r>
              <a:rPr lang="en-GB" sz="2600" b="1" dirty="0">
                <a:solidFill>
                  <a:schemeClr val="accent2"/>
                </a:solidFill>
              </a:rPr>
              <a:t>: </a:t>
            </a:r>
            <a:r>
              <a:rPr lang="en-GB" sz="2600" dirty="0"/>
              <a:t>font type, size, line spacing, language</a:t>
            </a:r>
            <a:r>
              <a:rPr lang="en-GB" sz="2600" dirty="0" smtClean="0"/>
              <a:t>.</a:t>
            </a:r>
          </a:p>
          <a:p>
            <a:r>
              <a:rPr lang="en-GB" sz="2600" b="1" dirty="0" smtClean="0">
                <a:solidFill>
                  <a:schemeClr val="accent2"/>
                </a:solidFill>
              </a:rPr>
              <a:t>Formatting</a:t>
            </a:r>
            <a:r>
              <a:rPr lang="en-GB" sz="2600" b="1" dirty="0">
                <a:solidFill>
                  <a:schemeClr val="accent2"/>
                </a:solidFill>
              </a:rPr>
              <a:t>: </a:t>
            </a:r>
            <a:r>
              <a:rPr lang="en-GB" sz="2600" dirty="0"/>
              <a:t>Emphasis text/headings, use professional alignment - tabs – NOT the space bar – show off your Word skills. </a:t>
            </a:r>
          </a:p>
        </p:txBody>
      </p:sp>
    </p:spTree>
    <p:extLst>
      <p:ext uri="{BB962C8B-B14F-4D97-AF65-F5344CB8AC3E}">
        <p14:creationId xmlns:p14="http://schemas.microsoft.com/office/powerpoint/2010/main" val="500530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solidFill>
                  <a:srgbClr val="0070C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Top tip: Tailoring your CV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Tailor your CV to the type of job you are applying for, in particular, the following sections</a:t>
            </a:r>
            <a:r>
              <a:rPr lang="en-GB" dirty="0" smtClean="0"/>
              <a:t>:</a:t>
            </a:r>
          </a:p>
          <a:p>
            <a:r>
              <a:rPr lang="en-GB" dirty="0" smtClean="0"/>
              <a:t>Personal Profile</a:t>
            </a:r>
          </a:p>
          <a:p>
            <a:r>
              <a:rPr lang="en-GB" dirty="0" smtClean="0"/>
              <a:t>Skills </a:t>
            </a:r>
          </a:p>
          <a:p>
            <a:r>
              <a:rPr lang="en-GB" dirty="0" smtClean="0"/>
              <a:t>Job </a:t>
            </a:r>
            <a:r>
              <a:rPr lang="en-GB" dirty="0"/>
              <a:t>role </a:t>
            </a:r>
            <a:r>
              <a:rPr lang="en-GB" dirty="0" smtClean="0"/>
              <a:t>responsibilities</a:t>
            </a:r>
          </a:p>
          <a:p>
            <a:r>
              <a:rPr lang="en-GB" dirty="0" smtClean="0"/>
              <a:t>Projects </a:t>
            </a:r>
          </a:p>
          <a:p>
            <a:r>
              <a:rPr lang="en-GB" dirty="0" smtClean="0"/>
              <a:t>Interests </a:t>
            </a:r>
            <a:endParaRPr lang="en-GB" dirty="0"/>
          </a:p>
        </p:txBody>
      </p:sp>
      <p:sp>
        <p:nvSpPr>
          <p:cNvPr id="8" name="Folded Corner 7"/>
          <p:cNvSpPr/>
          <p:nvPr/>
        </p:nvSpPr>
        <p:spPr>
          <a:xfrm>
            <a:off x="6184900" y="2946400"/>
            <a:ext cx="2184400" cy="1879600"/>
          </a:xfrm>
          <a:prstGeom prst="foldedCorner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smtClean="0"/>
          </a:p>
          <a:p>
            <a:pPr algn="ctr"/>
            <a:r>
              <a:rPr lang="en-US" sz="2000" dirty="0" smtClean="0"/>
              <a:t>You could have several, slightly different versions of your CV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829328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 smtClean="0">
                <a:solidFill>
                  <a:srgbClr val="0070C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Sell Yourself </a:t>
            </a:r>
            <a:endParaRPr lang="en-GB" sz="6000" b="1" dirty="0">
              <a:solidFill>
                <a:srgbClr val="0070C0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Responsibilities: Expand upon your work </a:t>
            </a:r>
            <a:r>
              <a:rPr lang="en-GB" sz="2400" dirty="0" smtClean="0"/>
              <a:t>responsibilities</a:t>
            </a:r>
          </a:p>
          <a:p>
            <a:r>
              <a:rPr lang="en-GB" sz="2400" dirty="0" smtClean="0"/>
              <a:t>Achievements</a:t>
            </a:r>
            <a:r>
              <a:rPr lang="en-GB" sz="2400" dirty="0"/>
              <a:t>: be proud! </a:t>
            </a:r>
            <a:endParaRPr lang="en-GB" sz="2400" dirty="0" smtClean="0"/>
          </a:p>
          <a:p>
            <a:r>
              <a:rPr lang="en-GB" sz="2400" dirty="0" smtClean="0"/>
              <a:t>Convince</a:t>
            </a:r>
            <a:r>
              <a:rPr lang="en-GB" sz="2400" dirty="0"/>
              <a:t>: Add adjectives to describe your skills/competencies e.g. excellent, competent, proficient, confident etc. </a:t>
            </a:r>
            <a:endParaRPr lang="en-GB" sz="2400" dirty="0" smtClean="0"/>
          </a:p>
          <a:p>
            <a:r>
              <a:rPr lang="en-GB" sz="2400" dirty="0" smtClean="0"/>
              <a:t>Measurable</a:t>
            </a:r>
            <a:r>
              <a:rPr lang="en-GB" sz="2400" dirty="0"/>
              <a:t>: add quantifiable info e.g. fund raising - how much?  Social media - how many followers? </a:t>
            </a:r>
            <a:endParaRPr lang="en-GB" sz="2400" dirty="0" smtClean="0"/>
          </a:p>
          <a:p>
            <a:r>
              <a:rPr lang="en-GB" sz="2400" dirty="0" smtClean="0"/>
              <a:t>Language</a:t>
            </a:r>
            <a:r>
              <a:rPr lang="en-GB" sz="2400" dirty="0"/>
              <a:t>: be professional, confident and positive!</a:t>
            </a:r>
          </a:p>
        </p:txBody>
      </p:sp>
    </p:spTree>
    <p:extLst>
      <p:ext uri="{BB962C8B-B14F-4D97-AF65-F5344CB8AC3E}">
        <p14:creationId xmlns:p14="http://schemas.microsoft.com/office/powerpoint/2010/main" val="2591402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>
                <a:solidFill>
                  <a:srgbClr val="0070C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Things to Avoid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Curriculum Vitae at the top: Instead add your name at the top, we know it's a CV</a:t>
            </a:r>
            <a:r>
              <a:rPr lang="en-GB" sz="2400" dirty="0" smtClean="0"/>
              <a:t>.</a:t>
            </a:r>
          </a:p>
          <a:p>
            <a:r>
              <a:rPr lang="en-GB" sz="2400" dirty="0" smtClean="0"/>
              <a:t>Your </a:t>
            </a:r>
            <a:r>
              <a:rPr lang="en-GB" sz="2400" dirty="0"/>
              <a:t>photo: this is not required</a:t>
            </a:r>
            <a:r>
              <a:rPr lang="en-GB" sz="2400" dirty="0" smtClean="0"/>
              <a:t>.</a:t>
            </a:r>
          </a:p>
          <a:p>
            <a:r>
              <a:rPr lang="en-GB" sz="2400" dirty="0" smtClean="0"/>
              <a:t>Waffling</a:t>
            </a:r>
            <a:r>
              <a:rPr lang="en-GB" sz="2400" dirty="0"/>
              <a:t>: you could have only 30 seconds to impress, be concise</a:t>
            </a:r>
            <a:r>
              <a:rPr lang="en-GB" sz="2400" dirty="0" smtClean="0"/>
              <a:t>!</a:t>
            </a:r>
          </a:p>
          <a:p>
            <a:r>
              <a:rPr lang="en-GB" sz="2400" dirty="0" smtClean="0"/>
              <a:t>Discrimination</a:t>
            </a:r>
            <a:r>
              <a:rPr lang="en-GB" sz="2400" dirty="0"/>
              <a:t>: Info that does not promote equal opportunities e.g. race, gender, religion, age, nationality</a:t>
            </a:r>
            <a:r>
              <a:rPr lang="en-GB" sz="2400" dirty="0" smtClean="0"/>
              <a:t>.</a:t>
            </a:r>
          </a:p>
          <a:p>
            <a:r>
              <a:rPr lang="en-GB" sz="2400" dirty="0" smtClean="0"/>
              <a:t>Mistakes</a:t>
            </a:r>
            <a:r>
              <a:rPr lang="en-GB" sz="2400" dirty="0"/>
              <a:t>: Spelling &amp; grammar errors.</a:t>
            </a:r>
          </a:p>
        </p:txBody>
      </p:sp>
    </p:spTree>
    <p:extLst>
      <p:ext uri="{BB962C8B-B14F-4D97-AF65-F5344CB8AC3E}">
        <p14:creationId xmlns:p14="http://schemas.microsoft.com/office/powerpoint/2010/main" val="3515790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1217" y="1751757"/>
            <a:ext cx="7886700" cy="779462"/>
          </a:xfrm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en-GB" sz="3600" b="1" dirty="0">
                <a:latin typeface="+mn-lt"/>
              </a:rPr>
              <a:t>Applying for an Apprenticeship?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1217" y="2606383"/>
            <a:ext cx="7886700" cy="6381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/>
              <a:t>Contact: apprenticehelp@btc.ac.uk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1217" y="3676405"/>
            <a:ext cx="7250806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GB" sz="3600" b="1" dirty="0"/>
              <a:t>Looking for Work Experience?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21217" y="4351422"/>
            <a:ext cx="73924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Contact: Workexperience@btc.ac.uk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1217" y="660400"/>
            <a:ext cx="76988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accent2"/>
                </a:solidFill>
              </a:rPr>
              <a:t>We’re here to help…….</a:t>
            </a:r>
            <a:endParaRPr lang="en-GB" sz="40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790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C279D6EFF64304BA4D4F7152F737E86" ma:contentTypeVersion="6" ma:contentTypeDescription="Create a new document." ma:contentTypeScope="" ma:versionID="761f1a6b7853312a0b6c88ed6c59ad4c">
  <xsd:schema xmlns:xsd="http://www.w3.org/2001/XMLSchema" xmlns:xs="http://www.w3.org/2001/XMLSchema" xmlns:p="http://schemas.microsoft.com/office/2006/metadata/properties" xmlns:ns2="1c8ee6ff-c87b-4fa8-b4d0-8b25e837cd38" xmlns:ns3="cda24c50-17e6-4fa8-b1bf-8c4b87b920b9" targetNamespace="http://schemas.microsoft.com/office/2006/metadata/properties" ma:root="true" ma:fieldsID="f56905391a3fae5989e17c7b0d91567b" ns2:_="" ns3:_="">
    <xsd:import namespace="1c8ee6ff-c87b-4fa8-b4d0-8b25e837cd38"/>
    <xsd:import namespace="cda24c50-17e6-4fa8-b1bf-8c4b87b920b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8ee6ff-c87b-4fa8-b4d0-8b25e837cd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a24c50-17e6-4fa8-b1bf-8c4b87b920b9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A4E6896-2033-4460-989F-5CA9E9DD8EF2}">
  <ds:schemaRefs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1c8ee6ff-c87b-4fa8-b4d0-8b25e837cd38"/>
    <ds:schemaRef ds:uri="cda24c50-17e6-4fa8-b1bf-8c4b87b920b9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E6DCDB6-B114-4CBB-BF78-B9EF4C2BD02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c8ee6ff-c87b-4fa8-b4d0-8b25e837cd38"/>
    <ds:schemaRef ds:uri="cda24c50-17e6-4fa8-b1bf-8c4b87b920b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169D9FB-F659-4154-B2D9-AC29FE0783D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2856</TotalTime>
  <Words>949</Words>
  <Application>Microsoft Office PowerPoint</Application>
  <PresentationFormat>On-screen Show (4:3)</PresentationFormat>
  <Paragraphs>149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Segoe UI Black</vt:lpstr>
      <vt:lpstr>Verdana</vt:lpstr>
      <vt:lpstr>Office Theme</vt:lpstr>
      <vt:lpstr>PowerPoint Presentation</vt:lpstr>
      <vt:lpstr>Your Professional CV</vt:lpstr>
      <vt:lpstr>Can you describe yourself in 3 words?</vt:lpstr>
      <vt:lpstr>Examples of words you could use.....</vt:lpstr>
      <vt:lpstr>What a CV should look like.....</vt:lpstr>
      <vt:lpstr>Some typical application processes…</vt:lpstr>
      <vt:lpstr>What to Include in Your CV  </vt:lpstr>
      <vt:lpstr>Contact Details </vt:lpstr>
      <vt:lpstr>Millie Jones 1234 Main Road, Taunton, TA1 3PG milliejones101@btc.ac.uk 07654 321 098</vt:lpstr>
      <vt:lpstr>Education</vt:lpstr>
      <vt:lpstr>PowerPoint Presentation</vt:lpstr>
      <vt:lpstr>Employment History</vt:lpstr>
      <vt:lpstr>PowerPoint Presentation</vt:lpstr>
      <vt:lpstr>Skills </vt:lpstr>
      <vt:lpstr>Skills Profile</vt:lpstr>
      <vt:lpstr>References</vt:lpstr>
      <vt:lpstr>Desirable Information</vt:lpstr>
      <vt:lpstr>Personal Profile</vt:lpstr>
      <vt:lpstr>Volunteering</vt:lpstr>
      <vt:lpstr>Achievements &amp;  Positions of  Responsibility </vt:lpstr>
      <vt:lpstr>Projects </vt:lpstr>
      <vt:lpstr>Interests </vt:lpstr>
      <vt:lpstr>Presenting Your CV</vt:lpstr>
      <vt:lpstr>Top tip: Tailoring your CV</vt:lpstr>
      <vt:lpstr>Sell Yourself </vt:lpstr>
      <vt:lpstr>Things to Avoid</vt:lpstr>
      <vt:lpstr>Applying for an Apprenticeship?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Neil Morgan</cp:lastModifiedBy>
  <cp:revision>240</cp:revision>
  <cp:lastPrinted>2018-09-24T10:05:05Z</cp:lastPrinted>
  <dcterms:created xsi:type="dcterms:W3CDTF">2018-05-18T14:03:30Z</dcterms:created>
  <dcterms:modified xsi:type="dcterms:W3CDTF">2020-07-05T10:34:35Z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0x0101001C279D6EFF64304BA4D4F7152F737E86</vt:lpwstr>
  </property>
</Properties>
</file>