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sldIdLst>
    <p:sldId id="307" r:id="rId5"/>
    <p:sldId id="312" r:id="rId6"/>
    <p:sldId id="321" r:id="rId7"/>
    <p:sldId id="322" r:id="rId8"/>
    <p:sldId id="323" r:id="rId9"/>
    <p:sldId id="324" r:id="rId10"/>
    <p:sldId id="325" r:id="rId11"/>
    <p:sldId id="327" r:id="rId12"/>
    <p:sldId id="326" r:id="rId13"/>
    <p:sldId id="328" r:id="rId14"/>
    <p:sldId id="329" r:id="rId15"/>
    <p:sldId id="334" r:id="rId16"/>
    <p:sldId id="330" r:id="rId17"/>
    <p:sldId id="331" r:id="rId18"/>
    <p:sldId id="335" r:id="rId19"/>
    <p:sldId id="332" r:id="rId20"/>
    <p:sldId id="333" r:id="rId21"/>
    <p:sldId id="299" r:id="rId2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F886C2-5F93-40C8-ABD0-9AE5091C5F79}" v="13" dt="2020-06-02T13:06:25.215"/>
    <p1510:client id="{A78D55D0-E581-4A59-BA90-7FA37D7F7124}" v="5" dt="2020-06-02T12:16:37.948"/>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65" autoAdjust="0"/>
    <p:restoredTop sz="80727" autoAdjust="0"/>
  </p:normalViewPr>
  <p:slideViewPr>
    <p:cSldViewPr snapToGrid="0" snapToObjects="1">
      <p:cViewPr varScale="1">
        <p:scale>
          <a:sx n="93" d="100"/>
          <a:sy n="93" d="100"/>
        </p:scale>
        <p:origin x="249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ity Hunt" userId="S::huntch@bridgwater.ac.uk::658eac3f-19bc-4430-aaa5-1c0079652577" providerId="AD" clId="Web-{A78D55D0-E581-4A59-BA90-7FA37D7F7124}"/>
    <pc:docChg chg="modSld">
      <pc:chgData name="Charity Hunt" userId="S::huntch@bridgwater.ac.uk::658eac3f-19bc-4430-aaa5-1c0079652577" providerId="AD" clId="Web-{A78D55D0-E581-4A59-BA90-7FA37D7F7124}" dt="2020-06-02T12:16:37.948" v="4" actId="20577"/>
      <pc:docMkLst>
        <pc:docMk/>
      </pc:docMkLst>
      <pc:sldChg chg="modSp">
        <pc:chgData name="Charity Hunt" userId="S::huntch@bridgwater.ac.uk::658eac3f-19bc-4430-aaa5-1c0079652577" providerId="AD" clId="Web-{A78D55D0-E581-4A59-BA90-7FA37D7F7124}" dt="2020-06-02T12:16:37.198" v="3" actId="20577"/>
        <pc:sldMkLst>
          <pc:docMk/>
          <pc:sldMk cId="672324684" sldId="310"/>
        </pc:sldMkLst>
        <pc:spChg chg="mod">
          <ac:chgData name="Charity Hunt" userId="S::huntch@bridgwater.ac.uk::658eac3f-19bc-4430-aaa5-1c0079652577" providerId="AD" clId="Web-{A78D55D0-E581-4A59-BA90-7FA37D7F7124}" dt="2020-06-02T12:16:37.198" v="3" actId="20577"/>
          <ac:spMkLst>
            <pc:docMk/>
            <pc:sldMk cId="672324684" sldId="310"/>
            <ac:spMk id="6" creationId="{00000000-0000-0000-0000-000000000000}"/>
          </ac:spMkLst>
        </pc:spChg>
      </pc:sldChg>
    </pc:docChg>
  </pc:docChgLst>
  <pc:docChgLst>
    <pc:chgData name="Vicky Govier" userId="S::govierv@bridgwater.ac.uk::34325856-9e48-46c2-82b9-9eb5a588d0a5" providerId="AD" clId="Web-{86F886C2-5F93-40C8-ABD0-9AE5091C5F79}"/>
    <pc:docChg chg="modSld">
      <pc:chgData name="Vicky Govier" userId="S::govierv@bridgwater.ac.uk::34325856-9e48-46c2-82b9-9eb5a588d0a5" providerId="AD" clId="Web-{86F886C2-5F93-40C8-ABD0-9AE5091C5F79}" dt="2020-06-02T13:06:25.215" v="12" actId="1076"/>
      <pc:docMkLst>
        <pc:docMk/>
      </pc:docMkLst>
      <pc:sldChg chg="modSp">
        <pc:chgData name="Vicky Govier" userId="S::govierv@bridgwater.ac.uk::34325856-9e48-46c2-82b9-9eb5a588d0a5" providerId="AD" clId="Web-{86F886C2-5F93-40C8-ABD0-9AE5091C5F79}" dt="2020-06-02T13:05:40.684" v="2" actId="1076"/>
        <pc:sldMkLst>
          <pc:docMk/>
          <pc:sldMk cId="3330659720" sldId="294"/>
        </pc:sldMkLst>
        <pc:picChg chg="mod">
          <ac:chgData name="Vicky Govier" userId="S::govierv@bridgwater.ac.uk::34325856-9e48-46c2-82b9-9eb5a588d0a5" providerId="AD" clId="Web-{86F886C2-5F93-40C8-ABD0-9AE5091C5F79}" dt="2020-06-02T13:05:40.684" v="2" actId="1076"/>
          <ac:picMkLst>
            <pc:docMk/>
            <pc:sldMk cId="3330659720" sldId="294"/>
            <ac:picMk id="29" creationId="{00000000-0000-0000-0000-000000000000}"/>
          </ac:picMkLst>
        </pc:picChg>
      </pc:sldChg>
      <pc:sldChg chg="modSp">
        <pc:chgData name="Vicky Govier" userId="S::govierv@bridgwater.ac.uk::34325856-9e48-46c2-82b9-9eb5a588d0a5" providerId="AD" clId="Web-{86F886C2-5F93-40C8-ABD0-9AE5091C5F79}" dt="2020-06-02T13:06:25.215" v="12" actId="1076"/>
        <pc:sldMkLst>
          <pc:docMk/>
          <pc:sldMk cId="1823376408" sldId="300"/>
        </pc:sldMkLst>
        <pc:grpChg chg="mod">
          <ac:chgData name="Vicky Govier" userId="S::govierv@bridgwater.ac.uk::34325856-9e48-46c2-82b9-9eb5a588d0a5" providerId="AD" clId="Web-{86F886C2-5F93-40C8-ABD0-9AE5091C5F79}" dt="2020-06-02T13:06:20.824" v="11" actId="1076"/>
          <ac:grpSpMkLst>
            <pc:docMk/>
            <pc:sldMk cId="1823376408" sldId="300"/>
            <ac:grpSpMk id="8" creationId="{00000000-0000-0000-0000-000000000000}"/>
          </ac:grpSpMkLst>
        </pc:grpChg>
        <pc:picChg chg="mod">
          <ac:chgData name="Vicky Govier" userId="S::govierv@bridgwater.ac.uk::34325856-9e48-46c2-82b9-9eb5a588d0a5" providerId="AD" clId="Web-{86F886C2-5F93-40C8-ABD0-9AE5091C5F79}" dt="2020-06-02T13:06:25.215" v="12" actId="1076"/>
          <ac:picMkLst>
            <pc:docMk/>
            <pc:sldMk cId="1823376408" sldId="300"/>
            <ac:picMk id="4" creationId="{00000000-0000-0000-0000-000000000000}"/>
          </ac:picMkLst>
        </pc:picChg>
      </pc:sldChg>
      <pc:sldChg chg="modSp">
        <pc:chgData name="Vicky Govier" userId="S::govierv@bridgwater.ac.uk::34325856-9e48-46c2-82b9-9eb5a588d0a5" providerId="AD" clId="Web-{86F886C2-5F93-40C8-ABD0-9AE5091C5F79}" dt="2020-06-02T13:06:02.309" v="6" actId="1076"/>
        <pc:sldMkLst>
          <pc:docMk/>
          <pc:sldMk cId="3484592128" sldId="301"/>
        </pc:sldMkLst>
        <pc:picChg chg="mod">
          <ac:chgData name="Vicky Govier" userId="S::govierv@bridgwater.ac.uk::34325856-9e48-46c2-82b9-9eb5a588d0a5" providerId="AD" clId="Web-{86F886C2-5F93-40C8-ABD0-9AE5091C5F79}" dt="2020-06-02T13:06:02.309" v="6" actId="1076"/>
          <ac:picMkLst>
            <pc:docMk/>
            <pc:sldMk cId="3484592128" sldId="301"/>
            <ac:picMk id="2" creationId="{00000000-0000-0000-0000-000000000000}"/>
          </ac:picMkLst>
        </pc:picChg>
        <pc:picChg chg="mod">
          <ac:chgData name="Vicky Govier" userId="S::govierv@bridgwater.ac.uk::34325856-9e48-46c2-82b9-9eb5a588d0a5" providerId="AD" clId="Web-{86F886C2-5F93-40C8-ABD0-9AE5091C5F79}" dt="2020-06-02T13:05:56.621" v="5" actId="1076"/>
          <ac:picMkLst>
            <pc:docMk/>
            <pc:sldMk cId="3484592128" sldId="301"/>
            <ac:picMk id="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1"/>
            <a:ext cx="2946400" cy="498475"/>
          </a:xfrm>
          <a:prstGeom prst="rect">
            <a:avLst/>
          </a:prstGeom>
        </p:spPr>
        <p:txBody>
          <a:bodyPr vert="horz" lIns="91440" tIns="45720" rIns="91440" bIns="45720" rtlCol="0"/>
          <a:lstStyle>
            <a:lvl1pPr algn="r">
              <a:defRPr sz="1200"/>
            </a:lvl1pPr>
          </a:lstStyle>
          <a:p>
            <a:fld id="{696F403C-FFFA-41F4-BB91-DA1D2D3F2820}" type="datetimeFigureOut">
              <a:rPr lang="en-GB" smtClean="0"/>
              <a:t>22/07/2020</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6"/>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1"/>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1"/>
            <a:ext cx="2946400" cy="498475"/>
          </a:xfrm>
          <a:prstGeom prst="rect">
            <a:avLst/>
          </a:prstGeom>
        </p:spPr>
        <p:txBody>
          <a:bodyPr vert="horz" lIns="91440" tIns="45720" rIns="91440" bIns="45720" rtlCol="0" anchor="b"/>
          <a:lstStyle>
            <a:lvl1pPr algn="r">
              <a:defRPr sz="1200"/>
            </a:lvl1pPr>
          </a:lstStyle>
          <a:p>
            <a:fld id="{2F3834AE-E2C5-4E34-B5B6-6A709A597140}" type="slidenum">
              <a:rPr lang="en-GB" smtClean="0"/>
              <a:t>‹#›</a:t>
            </a:fld>
            <a:endParaRPr lang="en-GB"/>
          </a:p>
        </p:txBody>
      </p:sp>
    </p:spTree>
    <p:extLst>
      <p:ext uri="{BB962C8B-B14F-4D97-AF65-F5344CB8AC3E}">
        <p14:creationId xmlns:p14="http://schemas.microsoft.com/office/powerpoint/2010/main" val="3362789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3834AE-E2C5-4E34-B5B6-6A709A597140}" type="slidenum">
              <a:rPr lang="en-GB" smtClean="0"/>
              <a:t>7</a:t>
            </a:fld>
            <a:endParaRPr lang="en-GB"/>
          </a:p>
        </p:txBody>
      </p:sp>
    </p:spTree>
    <p:extLst>
      <p:ext uri="{BB962C8B-B14F-4D97-AF65-F5344CB8AC3E}">
        <p14:creationId xmlns:p14="http://schemas.microsoft.com/office/powerpoint/2010/main" val="2099317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3834AE-E2C5-4E34-B5B6-6A709A597140}" type="slidenum">
              <a:rPr lang="en-GB" smtClean="0"/>
              <a:t>12</a:t>
            </a:fld>
            <a:endParaRPr lang="en-GB"/>
          </a:p>
        </p:txBody>
      </p:sp>
    </p:spTree>
    <p:extLst>
      <p:ext uri="{BB962C8B-B14F-4D97-AF65-F5344CB8AC3E}">
        <p14:creationId xmlns:p14="http://schemas.microsoft.com/office/powerpoint/2010/main" val="273885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3834AE-E2C5-4E34-B5B6-6A709A597140}" type="slidenum">
              <a:rPr lang="en-GB" smtClean="0"/>
              <a:t>13</a:t>
            </a:fld>
            <a:endParaRPr lang="en-GB"/>
          </a:p>
        </p:txBody>
      </p:sp>
    </p:spTree>
    <p:extLst>
      <p:ext uri="{BB962C8B-B14F-4D97-AF65-F5344CB8AC3E}">
        <p14:creationId xmlns:p14="http://schemas.microsoft.com/office/powerpoint/2010/main" val="1167462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3834AE-E2C5-4E34-B5B6-6A709A597140}" type="slidenum">
              <a:rPr lang="en-GB" smtClean="0"/>
              <a:t>14</a:t>
            </a:fld>
            <a:endParaRPr lang="en-GB"/>
          </a:p>
        </p:txBody>
      </p:sp>
    </p:spTree>
    <p:extLst>
      <p:ext uri="{BB962C8B-B14F-4D97-AF65-F5344CB8AC3E}">
        <p14:creationId xmlns:p14="http://schemas.microsoft.com/office/powerpoint/2010/main" val="2463220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3834AE-E2C5-4E34-B5B6-6A709A597140}" type="slidenum">
              <a:rPr lang="en-GB" smtClean="0"/>
              <a:t>15</a:t>
            </a:fld>
            <a:endParaRPr lang="en-GB"/>
          </a:p>
        </p:txBody>
      </p:sp>
    </p:spTree>
    <p:extLst>
      <p:ext uri="{BB962C8B-B14F-4D97-AF65-F5344CB8AC3E}">
        <p14:creationId xmlns:p14="http://schemas.microsoft.com/office/powerpoint/2010/main" val="565014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3834AE-E2C5-4E34-B5B6-6A709A597140}" type="slidenum">
              <a:rPr lang="en-GB" smtClean="0"/>
              <a:t>16</a:t>
            </a:fld>
            <a:endParaRPr lang="en-GB"/>
          </a:p>
        </p:txBody>
      </p:sp>
    </p:spTree>
    <p:extLst>
      <p:ext uri="{BB962C8B-B14F-4D97-AF65-F5344CB8AC3E}">
        <p14:creationId xmlns:p14="http://schemas.microsoft.com/office/powerpoint/2010/main" val="2554837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3834AE-E2C5-4E34-B5B6-6A709A597140}" type="slidenum">
              <a:rPr lang="en-GB" smtClean="0"/>
              <a:t>17</a:t>
            </a:fld>
            <a:endParaRPr lang="en-GB"/>
          </a:p>
        </p:txBody>
      </p:sp>
    </p:spTree>
    <p:extLst>
      <p:ext uri="{BB962C8B-B14F-4D97-AF65-F5344CB8AC3E}">
        <p14:creationId xmlns:p14="http://schemas.microsoft.com/office/powerpoint/2010/main" val="1170291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3834AE-E2C5-4E34-B5B6-6A709A597140}" type="slidenum">
              <a:rPr lang="en-GB" smtClean="0"/>
              <a:t>18</a:t>
            </a:fld>
            <a:endParaRPr lang="en-GB"/>
          </a:p>
        </p:txBody>
      </p:sp>
    </p:spTree>
    <p:extLst>
      <p:ext uri="{BB962C8B-B14F-4D97-AF65-F5344CB8AC3E}">
        <p14:creationId xmlns:p14="http://schemas.microsoft.com/office/powerpoint/2010/main" val="106120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857176-93C5-3849-9E91-5789EE30ED5C}"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1E5EA-28D6-A549-A7A7-EB48A5FC2996}" type="slidenum">
              <a:rPr lang="en-US" smtClean="0"/>
              <a:t>‹#›</a:t>
            </a:fld>
            <a:endParaRPr lang="en-US"/>
          </a:p>
        </p:txBody>
      </p:sp>
    </p:spTree>
    <p:extLst>
      <p:ext uri="{BB962C8B-B14F-4D97-AF65-F5344CB8AC3E}">
        <p14:creationId xmlns:p14="http://schemas.microsoft.com/office/powerpoint/2010/main" val="3237967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857176-93C5-3849-9E91-5789EE30ED5C}"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1E5EA-28D6-A549-A7A7-EB48A5FC2996}" type="slidenum">
              <a:rPr lang="en-US" smtClean="0"/>
              <a:t>‹#›</a:t>
            </a:fld>
            <a:endParaRPr lang="en-US"/>
          </a:p>
        </p:txBody>
      </p:sp>
    </p:spTree>
    <p:extLst>
      <p:ext uri="{BB962C8B-B14F-4D97-AF65-F5344CB8AC3E}">
        <p14:creationId xmlns:p14="http://schemas.microsoft.com/office/powerpoint/2010/main" val="581156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857176-93C5-3849-9E91-5789EE30ED5C}"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1E5EA-28D6-A549-A7A7-EB48A5FC2996}" type="slidenum">
              <a:rPr lang="en-US" smtClean="0"/>
              <a:t>‹#›</a:t>
            </a:fld>
            <a:endParaRPr lang="en-US"/>
          </a:p>
        </p:txBody>
      </p:sp>
    </p:spTree>
    <p:extLst>
      <p:ext uri="{BB962C8B-B14F-4D97-AF65-F5344CB8AC3E}">
        <p14:creationId xmlns:p14="http://schemas.microsoft.com/office/powerpoint/2010/main" val="2820384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857176-93C5-3849-9E91-5789EE30ED5C}"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1E5EA-28D6-A549-A7A7-EB48A5FC2996}" type="slidenum">
              <a:rPr lang="en-US" smtClean="0"/>
              <a:t>‹#›</a:t>
            </a:fld>
            <a:endParaRPr lang="en-US"/>
          </a:p>
        </p:txBody>
      </p:sp>
    </p:spTree>
    <p:extLst>
      <p:ext uri="{BB962C8B-B14F-4D97-AF65-F5344CB8AC3E}">
        <p14:creationId xmlns:p14="http://schemas.microsoft.com/office/powerpoint/2010/main" val="2015491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857176-93C5-3849-9E91-5789EE30ED5C}"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1E5EA-28D6-A549-A7A7-EB48A5FC2996}" type="slidenum">
              <a:rPr lang="en-US" smtClean="0"/>
              <a:t>‹#›</a:t>
            </a:fld>
            <a:endParaRPr lang="en-US"/>
          </a:p>
        </p:txBody>
      </p:sp>
    </p:spTree>
    <p:extLst>
      <p:ext uri="{BB962C8B-B14F-4D97-AF65-F5344CB8AC3E}">
        <p14:creationId xmlns:p14="http://schemas.microsoft.com/office/powerpoint/2010/main" val="755592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857176-93C5-3849-9E91-5789EE30ED5C}"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E1E5EA-28D6-A549-A7A7-EB48A5FC2996}" type="slidenum">
              <a:rPr lang="en-US" smtClean="0"/>
              <a:t>‹#›</a:t>
            </a:fld>
            <a:endParaRPr lang="en-US"/>
          </a:p>
        </p:txBody>
      </p:sp>
    </p:spTree>
    <p:extLst>
      <p:ext uri="{BB962C8B-B14F-4D97-AF65-F5344CB8AC3E}">
        <p14:creationId xmlns:p14="http://schemas.microsoft.com/office/powerpoint/2010/main" val="4184508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857176-93C5-3849-9E91-5789EE30ED5C}" type="datetimeFigureOut">
              <a:rPr lang="en-US" smtClean="0"/>
              <a:t>7/22/2020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E1E5EA-28D6-A549-A7A7-EB48A5FC2996}" type="slidenum">
              <a:rPr lang="en-US" smtClean="0"/>
              <a:t>‹#›</a:t>
            </a:fld>
            <a:endParaRPr lang="en-US"/>
          </a:p>
        </p:txBody>
      </p:sp>
    </p:spTree>
    <p:extLst>
      <p:ext uri="{BB962C8B-B14F-4D97-AF65-F5344CB8AC3E}">
        <p14:creationId xmlns:p14="http://schemas.microsoft.com/office/powerpoint/2010/main" val="119398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857176-93C5-3849-9E91-5789EE30ED5C}" type="datetimeFigureOut">
              <a:rPr lang="en-US" smtClean="0"/>
              <a:t>7/22/2020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E1E5EA-28D6-A549-A7A7-EB48A5FC2996}" type="slidenum">
              <a:rPr lang="en-US" smtClean="0"/>
              <a:t>‹#›</a:t>
            </a:fld>
            <a:endParaRPr lang="en-US"/>
          </a:p>
        </p:txBody>
      </p:sp>
    </p:spTree>
    <p:extLst>
      <p:ext uri="{BB962C8B-B14F-4D97-AF65-F5344CB8AC3E}">
        <p14:creationId xmlns:p14="http://schemas.microsoft.com/office/powerpoint/2010/main" val="3120399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857176-93C5-3849-9E91-5789EE30ED5C}" type="datetimeFigureOut">
              <a:rPr lang="en-US" smtClean="0"/>
              <a:t>7/22/2020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E1E5EA-28D6-A549-A7A7-EB48A5FC2996}" type="slidenum">
              <a:rPr lang="en-US" smtClean="0"/>
              <a:t>‹#›</a:t>
            </a:fld>
            <a:endParaRPr lang="en-US"/>
          </a:p>
        </p:txBody>
      </p:sp>
    </p:spTree>
    <p:extLst>
      <p:ext uri="{BB962C8B-B14F-4D97-AF65-F5344CB8AC3E}">
        <p14:creationId xmlns:p14="http://schemas.microsoft.com/office/powerpoint/2010/main" val="1799325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857176-93C5-3849-9E91-5789EE30ED5C}"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E1E5EA-28D6-A549-A7A7-EB48A5FC2996}" type="slidenum">
              <a:rPr lang="en-US" smtClean="0"/>
              <a:t>‹#›</a:t>
            </a:fld>
            <a:endParaRPr lang="en-US"/>
          </a:p>
        </p:txBody>
      </p:sp>
    </p:spTree>
    <p:extLst>
      <p:ext uri="{BB962C8B-B14F-4D97-AF65-F5344CB8AC3E}">
        <p14:creationId xmlns:p14="http://schemas.microsoft.com/office/powerpoint/2010/main" val="796227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857176-93C5-3849-9E91-5789EE30ED5C}"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E1E5EA-28D6-A549-A7A7-EB48A5FC2996}" type="slidenum">
              <a:rPr lang="en-US" smtClean="0"/>
              <a:t>‹#›</a:t>
            </a:fld>
            <a:endParaRPr lang="en-US"/>
          </a:p>
        </p:txBody>
      </p:sp>
    </p:spTree>
    <p:extLst>
      <p:ext uri="{BB962C8B-B14F-4D97-AF65-F5344CB8AC3E}">
        <p14:creationId xmlns:p14="http://schemas.microsoft.com/office/powerpoint/2010/main" val="3591737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857176-93C5-3849-9E91-5789EE30ED5C}" type="datetimeFigureOut">
              <a:rPr lang="en-US" smtClean="0"/>
              <a:t>7/22/2020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E1E5EA-28D6-A549-A7A7-EB48A5FC2996}" type="slidenum">
              <a:rPr lang="en-US" smtClean="0"/>
              <a:t>‹#›</a:t>
            </a:fld>
            <a:endParaRPr lang="en-US"/>
          </a:p>
        </p:txBody>
      </p:sp>
    </p:spTree>
    <p:extLst>
      <p:ext uri="{BB962C8B-B14F-4D97-AF65-F5344CB8AC3E}">
        <p14:creationId xmlns:p14="http://schemas.microsoft.com/office/powerpoint/2010/main" val="2271824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F7DDE35B-22C3-484F-AB62-27EEBF666191}"/>
              </a:ext>
            </a:extLst>
          </p:cNvPr>
          <p:cNvPicPr>
            <a:picLocks noChangeAspect="1"/>
          </p:cNvPicPr>
          <p:nvPr/>
        </p:nvPicPr>
        <p:blipFill>
          <a:blip r:embed="rId2"/>
          <a:stretch>
            <a:fillRect/>
          </a:stretch>
        </p:blipFill>
        <p:spPr>
          <a:xfrm>
            <a:off x="0" y="-37627"/>
            <a:ext cx="9144000" cy="6858000"/>
          </a:xfrm>
          <a:prstGeom prst="rect">
            <a:avLst/>
          </a:prstGeom>
        </p:spPr>
      </p:pic>
      <p:sp>
        <p:nvSpPr>
          <p:cNvPr id="5" name="Subtitle 2">
            <a:extLst>
              <a:ext uri="{FF2B5EF4-FFF2-40B4-BE49-F238E27FC236}">
                <a16:creationId xmlns:a16="http://schemas.microsoft.com/office/drawing/2014/main" id="{3D2BD2EF-47F6-A44D-9711-0449778EAAA7}"/>
              </a:ext>
            </a:extLst>
          </p:cNvPr>
          <p:cNvSpPr txBox="1">
            <a:spLocks/>
          </p:cNvSpPr>
          <p:nvPr/>
        </p:nvSpPr>
        <p:spPr>
          <a:xfrm>
            <a:off x="-131782" y="1895948"/>
            <a:ext cx="7027433" cy="41756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GB" sz="3600" b="1" dirty="0" smtClean="0">
                <a:solidFill>
                  <a:srgbClr val="FFC000"/>
                </a:solidFill>
                <a:latin typeface="Arial" panose="020B0604020202020204" pitchFamily="34" charset="0"/>
                <a:ea typeface="Verdana" panose="020B0604030504040204" pitchFamily="34" charset="0"/>
                <a:cs typeface="Arial" panose="020B0604020202020204" pitchFamily="34" charset="0"/>
              </a:rPr>
              <a:t>Using the National Apprenticeship Service website (NAS)</a:t>
            </a:r>
          </a:p>
          <a:p>
            <a:pPr algn="l">
              <a:lnSpc>
                <a:spcPct val="100000"/>
              </a:lnSpc>
            </a:pPr>
            <a:r>
              <a:rPr lang="en-GB" sz="3600" b="1" dirty="0" smtClean="0">
                <a:solidFill>
                  <a:schemeClr val="bg1"/>
                </a:solidFill>
                <a:ea typeface="Verdana" panose="020B0604030504040204" pitchFamily="34" charset="0"/>
                <a:cs typeface="Verdana" panose="020B0604030504040204" pitchFamily="34" charset="0"/>
              </a:rPr>
              <a:t> </a:t>
            </a:r>
            <a:endParaRPr lang="en-GB" sz="3600" b="1" dirty="0">
              <a:solidFill>
                <a:schemeClr val="bg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47721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7" name="TextBox 6"/>
          <p:cNvSpPr txBox="1"/>
          <p:nvPr/>
        </p:nvSpPr>
        <p:spPr>
          <a:xfrm>
            <a:off x="233765" y="1105556"/>
            <a:ext cx="3122334" cy="1077218"/>
          </a:xfrm>
          <a:prstGeom prst="rect">
            <a:avLst/>
          </a:prstGeom>
          <a:solidFill>
            <a:srgbClr val="0070C0">
              <a:alpha val="85000"/>
            </a:srgbClr>
          </a:solidFill>
        </p:spPr>
        <p:txBody>
          <a:bodyPr wrap="square" rtlCol="0">
            <a:spAutoFit/>
          </a:bodyPr>
          <a:lstStyle/>
          <a:p>
            <a:pPr algn="ctr"/>
            <a:r>
              <a:rPr lang="en-GB" sz="1600" dirty="0" smtClean="0">
                <a:solidFill>
                  <a:schemeClr val="bg1"/>
                </a:solidFill>
                <a:latin typeface="Arial" panose="020B0604020202020204" pitchFamily="34" charset="0"/>
                <a:cs typeface="Arial" panose="020B0604020202020204" pitchFamily="34" charset="0"/>
              </a:rPr>
              <a:t>If you have a job or completed any work experience, then record it here. It can be paid work or voluntary. </a:t>
            </a:r>
            <a:endParaRPr lang="en-GB" sz="11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221194" y="2415912"/>
            <a:ext cx="3122516" cy="2800767"/>
          </a:xfrm>
          <a:prstGeom prst="rect">
            <a:avLst/>
          </a:prstGeom>
          <a:solidFill>
            <a:srgbClr val="0070C0">
              <a:alpha val="85000"/>
            </a:srgbClr>
          </a:solidFill>
        </p:spPr>
        <p:txBody>
          <a:bodyPr wrap="square" rtlCol="0">
            <a:spAutoFit/>
          </a:bodyPr>
          <a:lstStyle/>
          <a:p>
            <a:pPr algn="ctr"/>
            <a:r>
              <a:rPr lang="en-GB" sz="1600" dirty="0" smtClean="0">
                <a:solidFill>
                  <a:schemeClr val="bg1"/>
                </a:solidFill>
                <a:latin typeface="Arial" panose="020B0604020202020204" pitchFamily="34" charset="0"/>
                <a:cs typeface="Arial" panose="020B0604020202020204" pitchFamily="34" charset="0"/>
              </a:rPr>
              <a:t>It doesn’t have to relate to the apprenticeship at all, there are a lot of transferable skills that you would of developed at work, look to link to the desired skills on the advert. </a:t>
            </a:r>
          </a:p>
          <a:p>
            <a:pPr algn="ctr"/>
            <a:r>
              <a:rPr lang="en-GB" sz="1600" dirty="0" smtClean="0">
                <a:solidFill>
                  <a:schemeClr val="bg1"/>
                </a:solidFill>
                <a:latin typeface="Arial" panose="020B0604020202020204" pitchFamily="34" charset="0"/>
                <a:cs typeface="Arial" panose="020B0604020202020204" pitchFamily="34" charset="0"/>
              </a:rPr>
              <a:t>Make sure you add as much information about your main duties as possible (within the 200 characters word count!)</a:t>
            </a:r>
          </a:p>
          <a:p>
            <a:pPr algn="ctr"/>
            <a:r>
              <a:rPr lang="en-GB" sz="1600" b="1" dirty="0" smtClean="0">
                <a:solidFill>
                  <a:schemeClr val="bg1"/>
                </a:solidFill>
                <a:latin typeface="Arial" panose="020B0604020202020204" pitchFamily="34" charset="0"/>
                <a:cs typeface="Arial" panose="020B0604020202020204" pitchFamily="34" charset="0"/>
              </a:rPr>
              <a:t> </a:t>
            </a:r>
            <a:endParaRPr lang="en-GB" sz="1600" b="1"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221376" y="216248"/>
            <a:ext cx="3122334" cy="707886"/>
          </a:xfrm>
          <a:prstGeom prst="rect">
            <a:avLst/>
          </a:prstGeom>
          <a:solidFill>
            <a:srgbClr val="0070C0">
              <a:alpha val="85000"/>
            </a:srgbClr>
          </a:solidFill>
        </p:spPr>
        <p:txBody>
          <a:bodyPr wrap="square" rtlCol="0">
            <a:spAutoFit/>
          </a:bodyPr>
          <a:lstStyle/>
          <a:p>
            <a:pPr algn="ctr"/>
            <a:r>
              <a:rPr lang="en-GB" sz="2000" b="1" dirty="0" smtClean="0">
                <a:solidFill>
                  <a:schemeClr val="bg1"/>
                </a:solidFill>
                <a:latin typeface="Arial" panose="020B0604020202020204" pitchFamily="34" charset="0"/>
                <a:cs typeface="Arial" panose="020B0604020202020204" pitchFamily="34" charset="0"/>
              </a:rPr>
              <a:t>Applying for the vacancy</a:t>
            </a:r>
            <a:endParaRPr lang="en-GB" sz="1400" dirty="0">
              <a:solidFill>
                <a:schemeClr val="bg1"/>
              </a:solidFill>
              <a:latin typeface="Arial" panose="020B0604020202020204" pitchFamily="34" charset="0"/>
              <a:cs typeface="Arial" panose="020B0604020202020204" pitchFamily="34" charset="0"/>
            </a:endParaRPr>
          </a:p>
        </p:txBody>
      </p:sp>
      <p:cxnSp>
        <p:nvCxnSpPr>
          <p:cNvPr id="10" name="Straight Arrow Connector 9"/>
          <p:cNvCxnSpPr/>
          <p:nvPr/>
        </p:nvCxnSpPr>
        <p:spPr>
          <a:xfrm flipH="1">
            <a:off x="3450248" y="3096524"/>
            <a:ext cx="72170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422774" y="1518304"/>
            <a:ext cx="74917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3"/>
          <a:srcRect l="15837" t="9094" r="45854" b="5559"/>
          <a:stretch/>
        </p:blipFill>
        <p:spPr>
          <a:xfrm>
            <a:off x="4463895" y="114300"/>
            <a:ext cx="4029075" cy="5049093"/>
          </a:xfrm>
          <a:prstGeom prst="rect">
            <a:avLst/>
          </a:prstGeom>
        </p:spPr>
      </p:pic>
    </p:spTree>
    <p:extLst>
      <p:ext uri="{BB962C8B-B14F-4D97-AF65-F5344CB8AC3E}">
        <p14:creationId xmlns:p14="http://schemas.microsoft.com/office/powerpoint/2010/main" val="1679072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7" name="TextBox 6"/>
          <p:cNvSpPr txBox="1"/>
          <p:nvPr/>
        </p:nvSpPr>
        <p:spPr>
          <a:xfrm>
            <a:off x="233765" y="1105556"/>
            <a:ext cx="3122334" cy="3785652"/>
          </a:xfrm>
          <a:prstGeom prst="rect">
            <a:avLst/>
          </a:prstGeom>
          <a:solidFill>
            <a:srgbClr val="0070C0">
              <a:alpha val="85000"/>
            </a:srgbClr>
          </a:solidFill>
        </p:spPr>
        <p:txBody>
          <a:bodyPr wrap="square" rtlCol="0">
            <a:spAutoFit/>
          </a:bodyPr>
          <a:lstStyle/>
          <a:p>
            <a:pPr algn="ctr"/>
            <a:r>
              <a:rPr lang="en-GB" sz="1600" dirty="0" smtClean="0">
                <a:solidFill>
                  <a:schemeClr val="bg1"/>
                </a:solidFill>
                <a:latin typeface="Arial" panose="020B0604020202020204" pitchFamily="34" charset="0"/>
                <a:cs typeface="Arial" panose="020B0604020202020204" pitchFamily="34" charset="0"/>
              </a:rPr>
              <a:t>If you have completed any particular training, then record it here. This again, does not have to be in relation to the apprenticeship, but shows an employer about skills learnt. </a:t>
            </a:r>
          </a:p>
          <a:p>
            <a:pPr algn="ctr"/>
            <a:endParaRPr lang="en-GB" sz="1600" dirty="0">
              <a:solidFill>
                <a:schemeClr val="bg1"/>
              </a:solidFill>
              <a:latin typeface="Arial" panose="020B0604020202020204" pitchFamily="34" charset="0"/>
              <a:cs typeface="Arial" panose="020B0604020202020204" pitchFamily="34" charset="0"/>
            </a:endParaRPr>
          </a:p>
          <a:p>
            <a:pPr algn="ctr"/>
            <a:r>
              <a:rPr lang="en-GB" sz="1600" dirty="0" smtClean="0">
                <a:solidFill>
                  <a:schemeClr val="bg1"/>
                </a:solidFill>
                <a:latin typeface="Arial" panose="020B0604020202020204" pitchFamily="34" charset="0"/>
                <a:cs typeface="Arial" panose="020B0604020202020204" pitchFamily="34" charset="0"/>
              </a:rPr>
              <a:t>As it suggests here, record all courses. For example, if you are in the Scouts and have attended a First Aid training course, then this can be added. </a:t>
            </a:r>
          </a:p>
          <a:p>
            <a:pPr algn="ctr"/>
            <a:endParaRPr lang="en-GB" sz="1600" dirty="0">
              <a:solidFill>
                <a:schemeClr val="bg1"/>
              </a:solidFill>
              <a:latin typeface="Arial" panose="020B0604020202020204" pitchFamily="34" charset="0"/>
              <a:cs typeface="Arial" panose="020B0604020202020204" pitchFamily="34" charset="0"/>
            </a:endParaRPr>
          </a:p>
          <a:p>
            <a:pPr algn="ctr"/>
            <a:r>
              <a:rPr lang="en-GB" sz="1600" dirty="0" smtClean="0">
                <a:solidFill>
                  <a:schemeClr val="bg1"/>
                </a:solidFill>
                <a:latin typeface="Arial" panose="020B0604020202020204" pitchFamily="34" charset="0"/>
                <a:cs typeface="Arial" panose="020B0604020202020204" pitchFamily="34" charset="0"/>
              </a:rPr>
              <a:t>You can add as many training courses as you want.</a:t>
            </a:r>
            <a:endParaRPr lang="en-GB" sz="1100"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221376" y="216248"/>
            <a:ext cx="3122334" cy="707886"/>
          </a:xfrm>
          <a:prstGeom prst="rect">
            <a:avLst/>
          </a:prstGeom>
          <a:solidFill>
            <a:srgbClr val="0070C0">
              <a:alpha val="85000"/>
            </a:srgbClr>
          </a:solidFill>
        </p:spPr>
        <p:txBody>
          <a:bodyPr wrap="square" rtlCol="0">
            <a:spAutoFit/>
          </a:bodyPr>
          <a:lstStyle/>
          <a:p>
            <a:pPr algn="ctr"/>
            <a:r>
              <a:rPr lang="en-GB" sz="2000" b="1" dirty="0" smtClean="0">
                <a:solidFill>
                  <a:schemeClr val="bg1"/>
                </a:solidFill>
                <a:latin typeface="Arial" panose="020B0604020202020204" pitchFamily="34" charset="0"/>
                <a:cs typeface="Arial" panose="020B0604020202020204" pitchFamily="34" charset="0"/>
              </a:rPr>
              <a:t>Applying for the vacancy</a:t>
            </a:r>
            <a:endParaRPr lang="en-GB" sz="1400" dirty="0">
              <a:solidFill>
                <a:schemeClr val="bg1"/>
              </a:solidFill>
              <a:latin typeface="Arial" panose="020B0604020202020204" pitchFamily="34" charset="0"/>
              <a:cs typeface="Arial" panose="020B0604020202020204" pitchFamily="34" charset="0"/>
            </a:endParaRPr>
          </a:p>
        </p:txBody>
      </p:sp>
      <p:cxnSp>
        <p:nvCxnSpPr>
          <p:cNvPr id="12" name="Straight Arrow Connector 11"/>
          <p:cNvCxnSpPr/>
          <p:nvPr/>
        </p:nvCxnSpPr>
        <p:spPr>
          <a:xfrm flipH="1">
            <a:off x="3422774" y="1518304"/>
            <a:ext cx="74917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3"/>
          <a:srcRect l="15640" t="15456" r="44652" b="20193"/>
          <a:stretch/>
        </p:blipFill>
        <p:spPr>
          <a:xfrm>
            <a:off x="4171950" y="393291"/>
            <a:ext cx="4670322" cy="4257368"/>
          </a:xfrm>
          <a:prstGeom prst="rect">
            <a:avLst/>
          </a:prstGeom>
        </p:spPr>
      </p:pic>
    </p:spTree>
    <p:extLst>
      <p:ext uri="{BB962C8B-B14F-4D97-AF65-F5344CB8AC3E}">
        <p14:creationId xmlns:p14="http://schemas.microsoft.com/office/powerpoint/2010/main" val="1502364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5" y="0"/>
            <a:ext cx="9144000" cy="6857999"/>
          </a:xfrm>
          <a:prstGeom prst="rect">
            <a:avLst/>
          </a:prstGeom>
        </p:spPr>
      </p:pic>
      <p:sp>
        <p:nvSpPr>
          <p:cNvPr id="7" name="TextBox 6"/>
          <p:cNvSpPr txBox="1"/>
          <p:nvPr/>
        </p:nvSpPr>
        <p:spPr>
          <a:xfrm>
            <a:off x="233765" y="1105556"/>
            <a:ext cx="3122334" cy="1815882"/>
          </a:xfrm>
          <a:prstGeom prst="rect">
            <a:avLst/>
          </a:prstGeom>
          <a:solidFill>
            <a:srgbClr val="0070C0">
              <a:alpha val="85000"/>
            </a:srgbClr>
          </a:solidFill>
        </p:spPr>
        <p:txBody>
          <a:bodyPr wrap="square" rtlCol="0">
            <a:spAutoFit/>
          </a:bodyPr>
          <a:lstStyle/>
          <a:p>
            <a:pPr algn="ctr"/>
            <a:r>
              <a:rPr lang="en-GB" sz="1600" dirty="0" smtClean="0">
                <a:solidFill>
                  <a:schemeClr val="bg1"/>
                </a:solidFill>
                <a:latin typeface="Arial" panose="020B0604020202020204" pitchFamily="34" charset="0"/>
                <a:cs typeface="Arial" panose="020B0604020202020204" pitchFamily="34" charset="0"/>
              </a:rPr>
              <a:t>The next </a:t>
            </a:r>
            <a:r>
              <a:rPr lang="en-GB" sz="1600" dirty="0" smtClean="0">
                <a:solidFill>
                  <a:schemeClr val="bg1"/>
                </a:solidFill>
                <a:latin typeface="Arial" panose="020B0604020202020204" pitchFamily="34" charset="0"/>
                <a:cs typeface="Arial" panose="020B0604020202020204" pitchFamily="34" charset="0"/>
              </a:rPr>
              <a:t>three </a:t>
            </a:r>
            <a:r>
              <a:rPr lang="en-GB" sz="1600" dirty="0" smtClean="0">
                <a:solidFill>
                  <a:schemeClr val="bg1"/>
                </a:solidFill>
                <a:latin typeface="Arial" panose="020B0604020202020204" pitchFamily="34" charset="0"/>
                <a:cs typeface="Arial" panose="020B0604020202020204" pitchFamily="34" charset="0"/>
              </a:rPr>
              <a:t>slides shows the most </a:t>
            </a:r>
            <a:r>
              <a:rPr lang="en-GB" sz="1600" dirty="0">
                <a:solidFill>
                  <a:schemeClr val="bg1"/>
                </a:solidFill>
                <a:latin typeface="Arial" panose="020B0604020202020204" pitchFamily="34" charset="0"/>
                <a:cs typeface="Arial" panose="020B0604020202020204" pitchFamily="34" charset="0"/>
              </a:rPr>
              <a:t>important part of the application. </a:t>
            </a:r>
            <a:endParaRPr lang="en-GB" sz="1600" dirty="0" smtClean="0">
              <a:solidFill>
                <a:schemeClr val="bg1"/>
              </a:solidFill>
              <a:latin typeface="Arial" panose="020B0604020202020204" pitchFamily="34" charset="0"/>
              <a:cs typeface="Arial" panose="020B0604020202020204" pitchFamily="34" charset="0"/>
            </a:endParaRPr>
          </a:p>
          <a:p>
            <a:pPr algn="ctr"/>
            <a:endParaRPr lang="en-GB" sz="1600" dirty="0">
              <a:solidFill>
                <a:schemeClr val="bg1"/>
              </a:solidFill>
              <a:latin typeface="Arial" panose="020B0604020202020204" pitchFamily="34" charset="0"/>
              <a:cs typeface="Arial" panose="020B0604020202020204" pitchFamily="34" charset="0"/>
            </a:endParaRPr>
          </a:p>
          <a:p>
            <a:pPr algn="ctr"/>
            <a:r>
              <a:rPr lang="en-GB" sz="1600" dirty="0" smtClean="0">
                <a:solidFill>
                  <a:schemeClr val="bg1"/>
                </a:solidFill>
                <a:latin typeface="Arial" panose="020B0604020202020204" pitchFamily="34" charset="0"/>
                <a:cs typeface="Arial" panose="020B0604020202020204" pitchFamily="34" charset="0"/>
              </a:rPr>
              <a:t>Examples </a:t>
            </a:r>
            <a:r>
              <a:rPr lang="en-GB" sz="1600" dirty="0">
                <a:solidFill>
                  <a:schemeClr val="bg1"/>
                </a:solidFill>
                <a:latin typeface="Arial" panose="020B0604020202020204" pitchFamily="34" charset="0"/>
                <a:cs typeface="Arial" panose="020B0604020202020204" pitchFamily="34" charset="0"/>
              </a:rPr>
              <a:t>of words you could </a:t>
            </a:r>
            <a:r>
              <a:rPr lang="en-GB" sz="1600" dirty="0" smtClean="0">
                <a:solidFill>
                  <a:schemeClr val="bg1"/>
                </a:solidFill>
                <a:latin typeface="Arial" panose="020B0604020202020204" pitchFamily="34" charset="0"/>
                <a:cs typeface="Arial" panose="020B0604020202020204" pitchFamily="34" charset="0"/>
              </a:rPr>
              <a:t>use in these areas and throughout your application.....</a:t>
            </a:r>
            <a:endParaRPr lang="en-GB" sz="1500"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221376" y="216248"/>
            <a:ext cx="3122334" cy="707886"/>
          </a:xfrm>
          <a:prstGeom prst="rect">
            <a:avLst/>
          </a:prstGeom>
          <a:solidFill>
            <a:srgbClr val="0070C0">
              <a:alpha val="85000"/>
            </a:srgbClr>
          </a:solidFill>
        </p:spPr>
        <p:txBody>
          <a:bodyPr wrap="square" rtlCol="0">
            <a:spAutoFit/>
          </a:bodyPr>
          <a:lstStyle/>
          <a:p>
            <a:pPr algn="ctr"/>
            <a:r>
              <a:rPr lang="en-GB" sz="2000" b="1" dirty="0" smtClean="0">
                <a:solidFill>
                  <a:schemeClr val="bg1"/>
                </a:solidFill>
                <a:latin typeface="Arial" panose="020B0604020202020204" pitchFamily="34" charset="0"/>
                <a:cs typeface="Arial" panose="020B0604020202020204" pitchFamily="34" charset="0"/>
              </a:rPr>
              <a:t>Applying for the vacancy</a:t>
            </a:r>
            <a:endParaRPr lang="en-GB" sz="1400" dirty="0">
              <a:solidFill>
                <a:schemeClr val="bg1"/>
              </a:solidFill>
              <a:latin typeface="Arial" panose="020B0604020202020204" pitchFamily="34" charset="0"/>
              <a:cs typeface="Arial" panose="020B0604020202020204" pitchFamily="34" charset="0"/>
            </a:endParaRPr>
          </a:p>
        </p:txBody>
      </p:sp>
      <p:sp>
        <p:nvSpPr>
          <p:cNvPr id="13" name="TextBox 12"/>
          <p:cNvSpPr txBox="1"/>
          <p:nvPr/>
        </p:nvSpPr>
        <p:spPr>
          <a:xfrm rot="20745693">
            <a:off x="3663091" y="366776"/>
            <a:ext cx="1151574" cy="523220"/>
          </a:xfrm>
          <a:prstGeom prst="rect">
            <a:avLst/>
          </a:prstGeom>
          <a:noFill/>
        </p:spPr>
        <p:txBody>
          <a:bodyPr wrap="square" rtlCol="0">
            <a:spAutoFit/>
          </a:bodyPr>
          <a:lstStyle/>
          <a:p>
            <a:r>
              <a:rPr lang="en-GB" sz="2800" dirty="0" smtClean="0">
                <a:solidFill>
                  <a:srgbClr val="92D050"/>
                </a:solidFill>
                <a:latin typeface="Arial Black" panose="020B0A04020102020204" pitchFamily="34" charset="0"/>
              </a:rPr>
              <a:t>Able</a:t>
            </a:r>
            <a:endParaRPr lang="en-GB" sz="2800" dirty="0">
              <a:solidFill>
                <a:srgbClr val="92D050"/>
              </a:solidFill>
              <a:latin typeface="Arial Black" panose="020B0A04020102020204" pitchFamily="34" charset="0"/>
            </a:endParaRPr>
          </a:p>
        </p:txBody>
      </p:sp>
      <p:sp>
        <p:nvSpPr>
          <p:cNvPr id="14" name="TextBox 13"/>
          <p:cNvSpPr txBox="1"/>
          <p:nvPr/>
        </p:nvSpPr>
        <p:spPr>
          <a:xfrm rot="20976004">
            <a:off x="263765" y="3244650"/>
            <a:ext cx="2097071" cy="523220"/>
          </a:xfrm>
          <a:prstGeom prst="rect">
            <a:avLst/>
          </a:prstGeom>
          <a:noFill/>
        </p:spPr>
        <p:txBody>
          <a:bodyPr wrap="square" rtlCol="0">
            <a:spAutoFit/>
          </a:bodyPr>
          <a:lstStyle/>
          <a:p>
            <a:r>
              <a:rPr lang="en-GB" sz="2800" dirty="0" smtClean="0">
                <a:solidFill>
                  <a:srgbClr val="FF0000"/>
                </a:solidFill>
                <a:latin typeface="Arial Black" panose="020B0A04020102020204" pitchFamily="34" charset="0"/>
              </a:rPr>
              <a:t>Confident</a:t>
            </a:r>
            <a:endParaRPr lang="en-GB" sz="2800" dirty="0">
              <a:solidFill>
                <a:srgbClr val="FF0000"/>
              </a:solidFill>
              <a:latin typeface="Arial Black" panose="020B0A04020102020204" pitchFamily="34" charset="0"/>
            </a:endParaRPr>
          </a:p>
        </p:txBody>
      </p:sp>
      <p:sp>
        <p:nvSpPr>
          <p:cNvPr id="15" name="TextBox 14"/>
          <p:cNvSpPr txBox="1"/>
          <p:nvPr/>
        </p:nvSpPr>
        <p:spPr>
          <a:xfrm rot="247759">
            <a:off x="7402068" y="4492758"/>
            <a:ext cx="1508577" cy="461665"/>
          </a:xfrm>
          <a:prstGeom prst="rect">
            <a:avLst/>
          </a:prstGeom>
          <a:noFill/>
        </p:spPr>
        <p:txBody>
          <a:bodyPr wrap="square" rtlCol="0">
            <a:spAutoFit/>
          </a:bodyPr>
          <a:lstStyle/>
          <a:p>
            <a:r>
              <a:rPr lang="en-GB" sz="2400" dirty="0" smtClean="0">
                <a:solidFill>
                  <a:srgbClr val="FFC000"/>
                </a:solidFill>
                <a:latin typeface="Arial Black" panose="020B0A04020102020204" pitchFamily="34" charset="0"/>
              </a:rPr>
              <a:t>Honest</a:t>
            </a:r>
            <a:endParaRPr lang="en-GB" sz="2000" dirty="0">
              <a:solidFill>
                <a:srgbClr val="FFC000"/>
              </a:solidFill>
              <a:latin typeface="Arial Black" panose="020B0A04020102020204" pitchFamily="34" charset="0"/>
            </a:endParaRPr>
          </a:p>
        </p:txBody>
      </p:sp>
      <p:sp>
        <p:nvSpPr>
          <p:cNvPr id="16" name="TextBox 15"/>
          <p:cNvSpPr txBox="1"/>
          <p:nvPr/>
        </p:nvSpPr>
        <p:spPr>
          <a:xfrm rot="21061893">
            <a:off x="3544881" y="1449291"/>
            <a:ext cx="1746606" cy="400110"/>
          </a:xfrm>
          <a:prstGeom prst="rect">
            <a:avLst/>
          </a:prstGeom>
          <a:noFill/>
        </p:spPr>
        <p:txBody>
          <a:bodyPr wrap="square" rtlCol="0">
            <a:spAutoFit/>
          </a:bodyPr>
          <a:lstStyle/>
          <a:p>
            <a:r>
              <a:rPr lang="en-GB" sz="2000" dirty="0" smtClean="0">
                <a:solidFill>
                  <a:srgbClr val="00B0F0"/>
                </a:solidFill>
                <a:latin typeface="Arial Black" panose="020B0A04020102020204" pitchFamily="34" charset="0"/>
              </a:rPr>
              <a:t>Effective</a:t>
            </a:r>
            <a:endParaRPr lang="en-GB" sz="2400" dirty="0">
              <a:solidFill>
                <a:srgbClr val="00B0F0"/>
              </a:solidFill>
              <a:latin typeface="Arial Black" panose="020B0A04020102020204" pitchFamily="34" charset="0"/>
            </a:endParaRPr>
          </a:p>
        </p:txBody>
      </p:sp>
      <p:sp>
        <p:nvSpPr>
          <p:cNvPr id="17" name="TextBox 16"/>
          <p:cNvSpPr txBox="1"/>
          <p:nvPr/>
        </p:nvSpPr>
        <p:spPr>
          <a:xfrm rot="406731">
            <a:off x="7112548" y="434476"/>
            <a:ext cx="1926776" cy="477054"/>
          </a:xfrm>
          <a:prstGeom prst="rect">
            <a:avLst/>
          </a:prstGeom>
          <a:noFill/>
        </p:spPr>
        <p:txBody>
          <a:bodyPr wrap="square" rtlCol="0">
            <a:spAutoFit/>
          </a:bodyPr>
          <a:lstStyle/>
          <a:p>
            <a:r>
              <a:rPr lang="en-GB" sz="2500" dirty="0" smtClean="0">
                <a:solidFill>
                  <a:srgbClr val="7030A0"/>
                </a:solidFill>
                <a:latin typeface="Arial Black" panose="020B0A04020102020204" pitchFamily="34" charset="0"/>
              </a:rPr>
              <a:t>Energetic</a:t>
            </a:r>
            <a:endParaRPr lang="en-GB" sz="2500" dirty="0">
              <a:solidFill>
                <a:srgbClr val="7030A0"/>
              </a:solidFill>
              <a:latin typeface="Arial Black" panose="020B0A04020102020204" pitchFamily="34" charset="0"/>
            </a:endParaRPr>
          </a:p>
        </p:txBody>
      </p:sp>
      <p:sp>
        <p:nvSpPr>
          <p:cNvPr id="18" name="Rectangle 17"/>
          <p:cNvSpPr/>
          <p:nvPr/>
        </p:nvSpPr>
        <p:spPr>
          <a:xfrm rot="396143">
            <a:off x="6805405" y="1365945"/>
            <a:ext cx="1994457" cy="461665"/>
          </a:xfrm>
          <a:prstGeom prst="rect">
            <a:avLst/>
          </a:prstGeom>
        </p:spPr>
        <p:txBody>
          <a:bodyPr wrap="none">
            <a:spAutoFit/>
          </a:bodyPr>
          <a:lstStyle/>
          <a:p>
            <a:r>
              <a:rPr lang="en-GB" sz="2400" dirty="0">
                <a:solidFill>
                  <a:srgbClr val="00B050"/>
                </a:solidFill>
                <a:latin typeface="Arial Black" panose="020B0A04020102020204" pitchFamily="34" charset="0"/>
              </a:rPr>
              <a:t>Consistent</a:t>
            </a:r>
          </a:p>
        </p:txBody>
      </p:sp>
      <p:sp>
        <p:nvSpPr>
          <p:cNvPr id="19" name="Rectangle 18"/>
          <p:cNvSpPr/>
          <p:nvPr/>
        </p:nvSpPr>
        <p:spPr>
          <a:xfrm>
            <a:off x="5366504" y="4622604"/>
            <a:ext cx="1331005" cy="400110"/>
          </a:xfrm>
          <a:prstGeom prst="rect">
            <a:avLst/>
          </a:prstGeom>
        </p:spPr>
        <p:txBody>
          <a:bodyPr wrap="none">
            <a:spAutoFit/>
          </a:bodyPr>
          <a:lstStyle/>
          <a:p>
            <a:r>
              <a:rPr lang="en-GB" sz="2000" dirty="0">
                <a:solidFill>
                  <a:srgbClr val="00B0F0"/>
                </a:solidFill>
                <a:latin typeface="Arial Black" panose="020B0A04020102020204" pitchFamily="34" charset="0"/>
              </a:rPr>
              <a:t>Capable</a:t>
            </a:r>
            <a:endParaRPr lang="en-GB" dirty="0">
              <a:solidFill>
                <a:srgbClr val="00B0F0"/>
              </a:solidFill>
              <a:latin typeface="Arial Black" panose="020B0A04020102020204" pitchFamily="34" charset="0"/>
            </a:endParaRPr>
          </a:p>
        </p:txBody>
      </p:sp>
      <p:sp>
        <p:nvSpPr>
          <p:cNvPr id="20" name="Rectangle 19"/>
          <p:cNvSpPr/>
          <p:nvPr/>
        </p:nvSpPr>
        <p:spPr>
          <a:xfrm rot="20876403">
            <a:off x="1248677" y="3852779"/>
            <a:ext cx="2182008" cy="400110"/>
          </a:xfrm>
          <a:prstGeom prst="rect">
            <a:avLst/>
          </a:prstGeom>
        </p:spPr>
        <p:txBody>
          <a:bodyPr wrap="none">
            <a:spAutoFit/>
          </a:bodyPr>
          <a:lstStyle/>
          <a:p>
            <a:r>
              <a:rPr lang="en-GB" sz="2000" dirty="0">
                <a:solidFill>
                  <a:srgbClr val="0070C0"/>
                </a:solidFill>
                <a:latin typeface="Arial Black" panose="020B0A04020102020204" pitchFamily="34" charset="0"/>
              </a:rPr>
              <a:t>Conscientious</a:t>
            </a:r>
          </a:p>
        </p:txBody>
      </p:sp>
      <p:sp>
        <p:nvSpPr>
          <p:cNvPr id="21" name="Rectangle 20"/>
          <p:cNvSpPr/>
          <p:nvPr/>
        </p:nvSpPr>
        <p:spPr>
          <a:xfrm>
            <a:off x="4974437" y="796400"/>
            <a:ext cx="1822871" cy="400110"/>
          </a:xfrm>
          <a:prstGeom prst="rect">
            <a:avLst/>
          </a:prstGeom>
        </p:spPr>
        <p:txBody>
          <a:bodyPr wrap="none">
            <a:spAutoFit/>
          </a:bodyPr>
          <a:lstStyle/>
          <a:p>
            <a:r>
              <a:rPr lang="en-GB" sz="2000" dirty="0">
                <a:solidFill>
                  <a:srgbClr val="002060"/>
                </a:solidFill>
                <a:latin typeface="Arial Black" panose="020B0A04020102020204" pitchFamily="34" charset="0"/>
              </a:rPr>
              <a:t>Determined</a:t>
            </a:r>
            <a:endParaRPr lang="en-GB" sz="2400" dirty="0">
              <a:solidFill>
                <a:srgbClr val="002060"/>
              </a:solidFill>
              <a:latin typeface="Arial Black" panose="020B0A04020102020204" pitchFamily="34" charset="0"/>
            </a:endParaRPr>
          </a:p>
        </p:txBody>
      </p:sp>
      <p:sp>
        <p:nvSpPr>
          <p:cNvPr id="22" name="Rectangle 21"/>
          <p:cNvSpPr/>
          <p:nvPr/>
        </p:nvSpPr>
        <p:spPr>
          <a:xfrm>
            <a:off x="2211532" y="4583158"/>
            <a:ext cx="2264081" cy="461665"/>
          </a:xfrm>
          <a:prstGeom prst="rect">
            <a:avLst/>
          </a:prstGeom>
        </p:spPr>
        <p:txBody>
          <a:bodyPr wrap="none">
            <a:spAutoFit/>
          </a:bodyPr>
          <a:lstStyle/>
          <a:p>
            <a:r>
              <a:rPr lang="en-GB" sz="2400" dirty="0" smtClean="0">
                <a:solidFill>
                  <a:srgbClr val="7030A0"/>
                </a:solidFill>
                <a:latin typeface="Arial Black" panose="020B0A04020102020204" pitchFamily="34" charset="0"/>
              </a:rPr>
              <a:t>Team Player</a:t>
            </a:r>
            <a:endParaRPr lang="en-GB" sz="2400" dirty="0">
              <a:solidFill>
                <a:srgbClr val="7030A0"/>
              </a:solidFill>
              <a:latin typeface="Arial Black" panose="020B0A04020102020204" pitchFamily="34" charset="0"/>
            </a:endParaRPr>
          </a:p>
        </p:txBody>
      </p:sp>
      <p:sp>
        <p:nvSpPr>
          <p:cNvPr id="23" name="Rectangle 22"/>
          <p:cNvSpPr/>
          <p:nvPr/>
        </p:nvSpPr>
        <p:spPr>
          <a:xfrm rot="605915">
            <a:off x="3107968" y="3068848"/>
            <a:ext cx="1723549" cy="477054"/>
          </a:xfrm>
          <a:prstGeom prst="rect">
            <a:avLst/>
          </a:prstGeom>
        </p:spPr>
        <p:txBody>
          <a:bodyPr wrap="none">
            <a:spAutoFit/>
          </a:bodyPr>
          <a:lstStyle/>
          <a:p>
            <a:r>
              <a:rPr lang="en-GB" sz="2500" b="1" dirty="0">
                <a:solidFill>
                  <a:srgbClr val="C00000"/>
                </a:solidFill>
                <a:latin typeface="Arial Black" panose="020B0A04020102020204" pitchFamily="34" charset="0"/>
              </a:rPr>
              <a:t>Efficient</a:t>
            </a:r>
            <a:r>
              <a:rPr lang="en-GB" dirty="0"/>
              <a:t> </a:t>
            </a:r>
          </a:p>
        </p:txBody>
      </p:sp>
      <p:sp>
        <p:nvSpPr>
          <p:cNvPr id="24" name="Rectangle 23"/>
          <p:cNvSpPr/>
          <p:nvPr/>
        </p:nvSpPr>
        <p:spPr>
          <a:xfrm rot="375138">
            <a:off x="4824902" y="2897037"/>
            <a:ext cx="2444580" cy="492443"/>
          </a:xfrm>
          <a:prstGeom prst="rect">
            <a:avLst/>
          </a:prstGeom>
        </p:spPr>
        <p:txBody>
          <a:bodyPr wrap="none">
            <a:spAutoFit/>
          </a:bodyPr>
          <a:lstStyle/>
          <a:p>
            <a:r>
              <a:rPr lang="en-GB" sz="2600" dirty="0">
                <a:solidFill>
                  <a:schemeClr val="accent2"/>
                </a:solidFill>
                <a:latin typeface="Arial Black" panose="020B0A04020102020204" pitchFamily="34" charset="0"/>
              </a:rPr>
              <a:t>Professional</a:t>
            </a:r>
          </a:p>
        </p:txBody>
      </p:sp>
      <p:sp>
        <p:nvSpPr>
          <p:cNvPr id="25" name="Rectangle 24"/>
          <p:cNvSpPr/>
          <p:nvPr/>
        </p:nvSpPr>
        <p:spPr>
          <a:xfrm rot="1090445">
            <a:off x="359157" y="4546852"/>
            <a:ext cx="1079847" cy="461665"/>
          </a:xfrm>
          <a:prstGeom prst="rect">
            <a:avLst/>
          </a:prstGeom>
        </p:spPr>
        <p:txBody>
          <a:bodyPr wrap="none">
            <a:spAutoFit/>
          </a:bodyPr>
          <a:lstStyle/>
          <a:p>
            <a:r>
              <a:rPr lang="en-GB" sz="2400" dirty="0">
                <a:solidFill>
                  <a:schemeClr val="tx2"/>
                </a:solidFill>
                <a:latin typeface="Arial Black" panose="020B0A04020102020204" pitchFamily="34" charset="0"/>
              </a:rPr>
              <a:t>Loyal</a:t>
            </a:r>
            <a:endParaRPr lang="en-GB" sz="2800" dirty="0">
              <a:solidFill>
                <a:schemeClr val="tx2"/>
              </a:solidFill>
              <a:latin typeface="Arial Black" panose="020B0A04020102020204" pitchFamily="34" charset="0"/>
            </a:endParaRPr>
          </a:p>
        </p:txBody>
      </p:sp>
      <p:sp>
        <p:nvSpPr>
          <p:cNvPr id="26" name="Rectangle 25"/>
          <p:cNvSpPr/>
          <p:nvPr/>
        </p:nvSpPr>
        <p:spPr>
          <a:xfrm rot="21352314">
            <a:off x="4367392" y="3841147"/>
            <a:ext cx="1518493" cy="461665"/>
          </a:xfrm>
          <a:prstGeom prst="rect">
            <a:avLst/>
          </a:prstGeom>
        </p:spPr>
        <p:txBody>
          <a:bodyPr wrap="none">
            <a:spAutoFit/>
          </a:bodyPr>
          <a:lstStyle/>
          <a:p>
            <a:r>
              <a:rPr lang="en-GB" sz="2400" dirty="0" smtClean="0">
                <a:solidFill>
                  <a:srgbClr val="002060"/>
                </a:solidFill>
                <a:latin typeface="Arial Black" panose="020B0A04020102020204" pitchFamily="34" charset="0"/>
              </a:rPr>
              <a:t>Positive</a:t>
            </a:r>
            <a:endParaRPr lang="en-GB" sz="2500" dirty="0">
              <a:solidFill>
                <a:srgbClr val="002060"/>
              </a:solidFill>
              <a:latin typeface="Arial Black" panose="020B0A04020102020204" pitchFamily="34" charset="0"/>
            </a:endParaRPr>
          </a:p>
        </p:txBody>
      </p:sp>
      <p:sp>
        <p:nvSpPr>
          <p:cNvPr id="27" name="TextBox 26"/>
          <p:cNvSpPr txBox="1"/>
          <p:nvPr/>
        </p:nvSpPr>
        <p:spPr>
          <a:xfrm>
            <a:off x="6708528" y="3657772"/>
            <a:ext cx="2097071" cy="461665"/>
          </a:xfrm>
          <a:prstGeom prst="rect">
            <a:avLst/>
          </a:prstGeom>
          <a:noFill/>
        </p:spPr>
        <p:txBody>
          <a:bodyPr wrap="square" rtlCol="0">
            <a:spAutoFit/>
          </a:bodyPr>
          <a:lstStyle/>
          <a:p>
            <a:r>
              <a:rPr lang="en-GB" sz="2400" dirty="0" smtClean="0">
                <a:solidFill>
                  <a:srgbClr val="FF0000"/>
                </a:solidFill>
                <a:latin typeface="Arial Black" panose="020B0A04020102020204" pitchFamily="34" charset="0"/>
              </a:rPr>
              <a:t>Passionate</a:t>
            </a:r>
            <a:endParaRPr lang="en-GB" sz="2800" dirty="0">
              <a:solidFill>
                <a:srgbClr val="FF0000"/>
              </a:solidFill>
              <a:latin typeface="Arial Black" panose="020B0A04020102020204" pitchFamily="34" charset="0"/>
            </a:endParaRPr>
          </a:p>
        </p:txBody>
      </p:sp>
      <p:sp>
        <p:nvSpPr>
          <p:cNvPr id="28" name="TextBox 27"/>
          <p:cNvSpPr txBox="1"/>
          <p:nvPr/>
        </p:nvSpPr>
        <p:spPr>
          <a:xfrm rot="21098645">
            <a:off x="3423919" y="2208557"/>
            <a:ext cx="1988528" cy="461665"/>
          </a:xfrm>
          <a:prstGeom prst="rect">
            <a:avLst/>
          </a:prstGeom>
          <a:noFill/>
        </p:spPr>
        <p:txBody>
          <a:bodyPr wrap="square" rtlCol="0">
            <a:spAutoFit/>
          </a:bodyPr>
          <a:lstStyle/>
          <a:p>
            <a:r>
              <a:rPr lang="en-GB" sz="2400" dirty="0" smtClean="0">
                <a:solidFill>
                  <a:srgbClr val="FFC000"/>
                </a:solidFill>
                <a:latin typeface="Arial Black" panose="020B0A04020102020204" pitchFamily="34" charset="0"/>
              </a:rPr>
              <a:t>Organised</a:t>
            </a:r>
            <a:endParaRPr lang="en-GB" sz="2000" dirty="0">
              <a:solidFill>
                <a:srgbClr val="FFC000"/>
              </a:solidFill>
              <a:latin typeface="Arial Black" panose="020B0A04020102020204" pitchFamily="34" charset="0"/>
            </a:endParaRPr>
          </a:p>
        </p:txBody>
      </p:sp>
      <p:sp>
        <p:nvSpPr>
          <p:cNvPr id="29" name="Rectangle 28"/>
          <p:cNvSpPr/>
          <p:nvPr/>
        </p:nvSpPr>
        <p:spPr>
          <a:xfrm rot="21266399">
            <a:off x="7059608" y="2470449"/>
            <a:ext cx="2130070" cy="400110"/>
          </a:xfrm>
          <a:prstGeom prst="rect">
            <a:avLst/>
          </a:prstGeom>
        </p:spPr>
        <p:txBody>
          <a:bodyPr wrap="none">
            <a:spAutoFit/>
          </a:bodyPr>
          <a:lstStyle/>
          <a:p>
            <a:r>
              <a:rPr lang="en-GB" sz="2000" b="1" dirty="0" smtClean="0">
                <a:solidFill>
                  <a:srgbClr val="C00000"/>
                </a:solidFill>
                <a:latin typeface="Arial Black" panose="020B0A04020102020204" pitchFamily="34" charset="0"/>
              </a:rPr>
              <a:t>Hard-working</a:t>
            </a:r>
            <a:r>
              <a:rPr lang="en-GB" dirty="0" smtClean="0"/>
              <a:t> </a:t>
            </a:r>
            <a:endParaRPr lang="en-GB" dirty="0"/>
          </a:p>
        </p:txBody>
      </p:sp>
      <p:sp>
        <p:nvSpPr>
          <p:cNvPr id="30" name="Rectangle 29"/>
          <p:cNvSpPr/>
          <p:nvPr/>
        </p:nvSpPr>
        <p:spPr>
          <a:xfrm>
            <a:off x="5512147" y="1936301"/>
            <a:ext cx="1939955" cy="400110"/>
          </a:xfrm>
          <a:prstGeom prst="rect">
            <a:avLst/>
          </a:prstGeom>
        </p:spPr>
        <p:txBody>
          <a:bodyPr wrap="none">
            <a:spAutoFit/>
          </a:bodyPr>
          <a:lstStyle/>
          <a:p>
            <a:r>
              <a:rPr lang="en-GB" sz="2000" dirty="0" smtClean="0">
                <a:solidFill>
                  <a:srgbClr val="7030A0"/>
                </a:solidFill>
                <a:latin typeface="Arial Black" panose="020B0A04020102020204" pitchFamily="34" charset="0"/>
              </a:rPr>
              <a:t>Enthusiastic</a:t>
            </a:r>
            <a:endParaRPr lang="en-GB" sz="2000" dirty="0">
              <a:solidFill>
                <a:srgbClr val="7030A0"/>
              </a:solidFill>
              <a:latin typeface="Arial Black" panose="020B0A04020102020204" pitchFamily="34" charset="0"/>
            </a:endParaRPr>
          </a:p>
        </p:txBody>
      </p:sp>
    </p:spTree>
    <p:extLst>
      <p:ext uri="{BB962C8B-B14F-4D97-AF65-F5344CB8AC3E}">
        <p14:creationId xmlns:p14="http://schemas.microsoft.com/office/powerpoint/2010/main" val="1864128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7" name="TextBox 6"/>
          <p:cNvSpPr txBox="1"/>
          <p:nvPr/>
        </p:nvSpPr>
        <p:spPr>
          <a:xfrm>
            <a:off x="233765" y="1105556"/>
            <a:ext cx="3122334" cy="3785652"/>
          </a:xfrm>
          <a:prstGeom prst="rect">
            <a:avLst/>
          </a:prstGeom>
          <a:solidFill>
            <a:srgbClr val="0070C0">
              <a:alpha val="85000"/>
            </a:srgbClr>
          </a:solidFill>
        </p:spPr>
        <p:txBody>
          <a:bodyPr wrap="square" rtlCol="0">
            <a:spAutoFit/>
          </a:bodyPr>
          <a:lstStyle/>
          <a:p>
            <a:pPr algn="ctr"/>
            <a:r>
              <a:rPr lang="en-GB" sz="1500" b="1" dirty="0" smtClean="0">
                <a:solidFill>
                  <a:schemeClr val="bg1"/>
                </a:solidFill>
                <a:latin typeface="Arial" panose="020B0604020202020204" pitchFamily="34" charset="0"/>
                <a:cs typeface="Arial" panose="020B0604020202020204" pitchFamily="34" charset="0"/>
              </a:rPr>
              <a:t>This is the area that the employer can really get to know you.</a:t>
            </a:r>
          </a:p>
          <a:p>
            <a:pPr algn="ctr"/>
            <a:endParaRPr lang="en-GB" sz="1500" dirty="0">
              <a:solidFill>
                <a:schemeClr val="bg1"/>
              </a:solidFill>
              <a:latin typeface="Arial" panose="020B0604020202020204" pitchFamily="34" charset="0"/>
              <a:cs typeface="Arial" panose="020B0604020202020204" pitchFamily="34" charset="0"/>
            </a:endParaRPr>
          </a:p>
          <a:p>
            <a:pPr algn="ctr"/>
            <a:r>
              <a:rPr lang="en-GB" sz="1500" dirty="0" smtClean="0">
                <a:solidFill>
                  <a:schemeClr val="bg1"/>
                </a:solidFill>
                <a:latin typeface="Arial" panose="020B0604020202020204" pitchFamily="34" charset="0"/>
                <a:cs typeface="Arial" panose="020B0604020202020204" pitchFamily="34" charset="0"/>
              </a:rPr>
              <a:t>Make sure you sell yourself and stand out, as employers will use this section for their shortlisting. Think about your strengths and use examples to demonstrate why you have this skill. </a:t>
            </a:r>
          </a:p>
          <a:p>
            <a:pPr algn="ctr"/>
            <a:endParaRPr lang="en-GB" sz="1500" dirty="0">
              <a:solidFill>
                <a:schemeClr val="bg1"/>
              </a:solidFill>
              <a:latin typeface="Arial" panose="020B0604020202020204" pitchFamily="34" charset="0"/>
              <a:cs typeface="Arial" panose="020B0604020202020204" pitchFamily="34" charset="0"/>
            </a:endParaRPr>
          </a:p>
          <a:p>
            <a:pPr algn="ctr"/>
            <a:r>
              <a:rPr lang="en-GB" sz="1500" dirty="0" smtClean="0">
                <a:solidFill>
                  <a:schemeClr val="bg1"/>
                </a:solidFill>
                <a:latin typeface="Arial" panose="020B0604020202020204" pitchFamily="34" charset="0"/>
                <a:cs typeface="Arial" panose="020B0604020202020204" pitchFamily="34" charset="0"/>
              </a:rPr>
              <a:t>Use the desired skills on the advert and link these to your personal qualities with examples. Try to cover as many of the desired skills as possible. </a:t>
            </a:r>
          </a:p>
        </p:txBody>
      </p:sp>
      <p:sp>
        <p:nvSpPr>
          <p:cNvPr id="9" name="TextBox 8"/>
          <p:cNvSpPr txBox="1"/>
          <p:nvPr/>
        </p:nvSpPr>
        <p:spPr>
          <a:xfrm>
            <a:off x="221376" y="216248"/>
            <a:ext cx="3122334" cy="707886"/>
          </a:xfrm>
          <a:prstGeom prst="rect">
            <a:avLst/>
          </a:prstGeom>
          <a:solidFill>
            <a:srgbClr val="0070C0">
              <a:alpha val="85000"/>
            </a:srgbClr>
          </a:solidFill>
        </p:spPr>
        <p:txBody>
          <a:bodyPr wrap="square" rtlCol="0">
            <a:spAutoFit/>
          </a:bodyPr>
          <a:lstStyle/>
          <a:p>
            <a:pPr algn="ctr"/>
            <a:r>
              <a:rPr lang="en-GB" sz="2000" b="1" dirty="0" smtClean="0">
                <a:solidFill>
                  <a:schemeClr val="bg1"/>
                </a:solidFill>
                <a:latin typeface="Arial" panose="020B0604020202020204" pitchFamily="34" charset="0"/>
                <a:cs typeface="Arial" panose="020B0604020202020204" pitchFamily="34" charset="0"/>
              </a:rPr>
              <a:t>Applying for the vacancy</a:t>
            </a:r>
            <a:endParaRPr lang="en-GB" sz="1400" dirty="0">
              <a:solidFill>
                <a:schemeClr val="bg1"/>
              </a:solidFill>
              <a:latin typeface="Arial" panose="020B0604020202020204" pitchFamily="34" charset="0"/>
              <a:cs typeface="Arial" panose="020B0604020202020204" pitchFamily="34" charset="0"/>
            </a:endParaRPr>
          </a:p>
        </p:txBody>
      </p:sp>
      <p:cxnSp>
        <p:nvCxnSpPr>
          <p:cNvPr id="12" name="Straight Arrow Connector 11"/>
          <p:cNvCxnSpPr/>
          <p:nvPr/>
        </p:nvCxnSpPr>
        <p:spPr>
          <a:xfrm flipH="1">
            <a:off x="3422774" y="2727672"/>
            <a:ext cx="74917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4"/>
          <a:srcRect l="15693" t="9255" r="38072" b="38838"/>
          <a:stretch/>
        </p:blipFill>
        <p:spPr>
          <a:xfrm>
            <a:off x="3689065" y="331777"/>
            <a:ext cx="4904531" cy="3097223"/>
          </a:xfrm>
          <a:prstGeom prst="rect">
            <a:avLst/>
          </a:prstGeom>
        </p:spPr>
      </p:pic>
      <p:sp>
        <p:nvSpPr>
          <p:cNvPr id="8" name="Rectangle 7"/>
          <p:cNvSpPr/>
          <p:nvPr/>
        </p:nvSpPr>
        <p:spPr>
          <a:xfrm>
            <a:off x="3793630" y="3476118"/>
            <a:ext cx="1556740" cy="400110"/>
          </a:xfrm>
          <a:prstGeom prst="rect">
            <a:avLst/>
          </a:prstGeom>
        </p:spPr>
        <p:txBody>
          <a:bodyPr wrap="square">
            <a:spAutoFit/>
          </a:bodyPr>
          <a:lstStyle/>
          <a:p>
            <a:r>
              <a:rPr lang="en-GB" sz="2000" b="1" dirty="0" smtClean="0">
                <a:latin typeface="Arial" panose="020B0604020202020204" pitchFamily="34" charset="0"/>
                <a:cs typeface="Arial" panose="020B0604020202020204" pitchFamily="34" charset="0"/>
              </a:rPr>
              <a:t>Example</a:t>
            </a:r>
            <a:r>
              <a:rPr lang="en-GB" dirty="0" smtClean="0"/>
              <a:t> </a:t>
            </a:r>
            <a:endParaRPr lang="en-GB" dirty="0"/>
          </a:p>
        </p:txBody>
      </p:sp>
      <p:sp>
        <p:nvSpPr>
          <p:cNvPr id="4" name="TextBox 3"/>
          <p:cNvSpPr txBox="1"/>
          <p:nvPr/>
        </p:nvSpPr>
        <p:spPr>
          <a:xfrm>
            <a:off x="3689065" y="3876228"/>
            <a:ext cx="5233955" cy="1384995"/>
          </a:xfrm>
          <a:prstGeom prst="rect">
            <a:avLst/>
          </a:prstGeom>
          <a:solidFill>
            <a:srgbClr val="FFC000"/>
          </a:solidFill>
        </p:spPr>
        <p:txBody>
          <a:bodyPr wrap="square" rtlCol="0">
            <a:spAutoFit/>
          </a:bodyPr>
          <a:lstStyle/>
          <a:p>
            <a:r>
              <a:rPr lang="en-GB" sz="1200" dirty="0" smtClean="0">
                <a:latin typeface="Arial" panose="020B0604020202020204" pitchFamily="34" charset="0"/>
                <a:cs typeface="Arial" panose="020B0604020202020204" pitchFamily="34" charset="0"/>
              </a:rPr>
              <a:t>One of my strengths is my leadership skills. </a:t>
            </a:r>
            <a:r>
              <a:rPr lang="en-GB" sz="1200" dirty="0" smtClean="0">
                <a:latin typeface="Arial" panose="020B0604020202020204" pitchFamily="34" charset="0"/>
                <a:cs typeface="Arial" panose="020B0604020202020204" pitchFamily="34" charset="0"/>
              </a:rPr>
              <a:t>I was able to demonstrate these skills when </a:t>
            </a:r>
            <a:r>
              <a:rPr lang="en-GB" sz="1200" dirty="0" smtClean="0">
                <a:latin typeface="Arial" panose="020B0604020202020204" pitchFamily="34" charset="0"/>
                <a:cs typeface="Arial" panose="020B0604020202020204" pitchFamily="34" charset="0"/>
              </a:rPr>
              <a:t>I have worked </a:t>
            </a:r>
            <a:r>
              <a:rPr lang="en-GB" sz="1200" dirty="0" smtClean="0">
                <a:latin typeface="Arial" panose="020B0604020202020204" pitchFamily="34" charset="0"/>
                <a:cs typeface="Arial" panose="020B0604020202020204" pitchFamily="34" charset="0"/>
              </a:rPr>
              <a:t>within </a:t>
            </a:r>
            <a:r>
              <a:rPr lang="en-GB" sz="1200" dirty="0" smtClean="0">
                <a:latin typeface="Arial" panose="020B0604020202020204" pitchFamily="34" charset="0"/>
                <a:cs typeface="Arial" panose="020B0604020202020204" pitchFamily="34" charset="0"/>
              </a:rPr>
              <a:t>a team to create a </a:t>
            </a:r>
            <a:r>
              <a:rPr lang="en-GB" sz="1200" dirty="0" smtClean="0">
                <a:latin typeface="Arial" panose="020B0604020202020204" pitchFamily="34" charset="0"/>
                <a:cs typeface="Arial" panose="020B0604020202020204" pitchFamily="34" charset="0"/>
              </a:rPr>
              <a:t>presentation </a:t>
            </a:r>
            <a:r>
              <a:rPr lang="en-GB" sz="1200" dirty="0">
                <a:latin typeface="Arial" panose="020B0604020202020204" pitchFamily="34" charset="0"/>
                <a:cs typeface="Arial" panose="020B0604020202020204" pitchFamily="34" charset="0"/>
              </a:rPr>
              <a:t>i</a:t>
            </a:r>
            <a:r>
              <a:rPr lang="en-GB" sz="1200" dirty="0" smtClean="0">
                <a:latin typeface="Arial" panose="020B0604020202020204" pitchFamily="34" charset="0"/>
                <a:cs typeface="Arial" panose="020B0604020202020204" pitchFamily="34" charset="0"/>
              </a:rPr>
              <a:t>n school.  We </a:t>
            </a:r>
            <a:r>
              <a:rPr lang="en-GB" sz="1200" dirty="0" smtClean="0">
                <a:latin typeface="Arial" panose="020B0604020202020204" pitchFamily="34" charset="0"/>
                <a:cs typeface="Arial" panose="020B0604020202020204" pitchFamily="34" charset="0"/>
              </a:rPr>
              <a:t>were asked to research the Respiratory System, so </a:t>
            </a:r>
            <a:r>
              <a:rPr lang="en-GB" sz="1200" dirty="0" smtClean="0">
                <a:latin typeface="Arial" panose="020B0604020202020204" pitchFamily="34" charset="0"/>
                <a:cs typeface="Arial" panose="020B0604020202020204" pitchFamily="34" charset="0"/>
              </a:rPr>
              <a:t>I took the lead of our group by</a:t>
            </a:r>
            <a:r>
              <a:rPr lang="en-GB" sz="1200" dirty="0" smtClean="0">
                <a:latin typeface="Arial" panose="020B0604020202020204" pitchFamily="34" charset="0"/>
                <a:cs typeface="Arial" panose="020B0604020202020204" pitchFamily="34" charset="0"/>
              </a:rPr>
              <a:t> sharing </a:t>
            </a:r>
            <a:r>
              <a:rPr lang="en-GB" sz="1200" dirty="0" smtClean="0">
                <a:latin typeface="Arial" panose="020B0604020202020204" pitchFamily="34" charset="0"/>
                <a:cs typeface="Arial" panose="020B0604020202020204" pitchFamily="34" charset="0"/>
              </a:rPr>
              <a:t>the workload between us and ensured that everyone was happy with the role they were given. When presenting, I took the lead to introduce </a:t>
            </a:r>
            <a:r>
              <a:rPr lang="en-GB" sz="1200" dirty="0" smtClean="0">
                <a:latin typeface="Arial" panose="020B0604020202020204" pitchFamily="34" charset="0"/>
                <a:cs typeface="Arial" panose="020B0604020202020204" pitchFamily="34" charset="0"/>
              </a:rPr>
              <a:t>each element</a:t>
            </a:r>
            <a:r>
              <a:rPr lang="en-GB" sz="1200" dirty="0" smtClean="0">
                <a:latin typeface="Arial" panose="020B0604020202020204" pitchFamily="34" charset="0"/>
                <a:cs typeface="Arial" panose="020B0604020202020204" pitchFamily="34" charset="0"/>
              </a:rPr>
              <a:t>, </a:t>
            </a:r>
            <a:r>
              <a:rPr lang="en-GB" sz="1200" dirty="0" smtClean="0">
                <a:latin typeface="Arial" panose="020B0604020202020204" pitchFamily="34" charset="0"/>
                <a:cs typeface="Arial" panose="020B0604020202020204" pitchFamily="34" charset="0"/>
              </a:rPr>
              <a:t>which also shows my </a:t>
            </a:r>
            <a:r>
              <a:rPr lang="en-GB" sz="1200" dirty="0" smtClean="0">
                <a:latin typeface="Arial" panose="020B0604020202020204" pitchFamily="34" charset="0"/>
                <a:cs typeface="Arial" panose="020B0604020202020204" pitchFamily="34" charset="0"/>
              </a:rPr>
              <a:t>confidence</a:t>
            </a:r>
            <a:r>
              <a:rPr lang="en-GB" sz="120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851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7" name="TextBox 6"/>
          <p:cNvSpPr txBox="1"/>
          <p:nvPr/>
        </p:nvSpPr>
        <p:spPr>
          <a:xfrm>
            <a:off x="221376" y="1053462"/>
            <a:ext cx="3122334" cy="2800767"/>
          </a:xfrm>
          <a:prstGeom prst="rect">
            <a:avLst/>
          </a:prstGeom>
          <a:solidFill>
            <a:srgbClr val="0070C0">
              <a:alpha val="85000"/>
            </a:srgbClr>
          </a:solidFill>
        </p:spPr>
        <p:txBody>
          <a:bodyPr wrap="square" rtlCol="0">
            <a:spAutoFit/>
          </a:bodyPr>
          <a:lstStyle/>
          <a:p>
            <a:pPr algn="ctr"/>
            <a:r>
              <a:rPr lang="en-GB" sz="1600" dirty="0">
                <a:solidFill>
                  <a:schemeClr val="bg1"/>
                </a:solidFill>
                <a:latin typeface="Arial" panose="020B0604020202020204" pitchFamily="34" charset="0"/>
                <a:cs typeface="Arial" panose="020B0604020202020204" pitchFamily="34" charset="0"/>
              </a:rPr>
              <a:t>Make </a:t>
            </a:r>
            <a:r>
              <a:rPr lang="en-GB" sz="1600" dirty="0" smtClean="0">
                <a:solidFill>
                  <a:schemeClr val="bg1"/>
                </a:solidFill>
                <a:latin typeface="Arial" panose="020B0604020202020204" pitchFamily="34" charset="0"/>
                <a:cs typeface="Arial" panose="020B0604020202020204" pitchFamily="34" charset="0"/>
              </a:rPr>
              <a:t>sure the skills </a:t>
            </a:r>
            <a:r>
              <a:rPr lang="en-GB" sz="1600" dirty="0">
                <a:solidFill>
                  <a:schemeClr val="bg1"/>
                </a:solidFill>
                <a:latin typeface="Arial" panose="020B0604020202020204" pitchFamily="34" charset="0"/>
                <a:cs typeface="Arial" panose="020B0604020202020204" pitchFamily="34" charset="0"/>
              </a:rPr>
              <a:t>you wish to develop are relevant to the </a:t>
            </a:r>
            <a:r>
              <a:rPr lang="en-GB" sz="1600" dirty="0" smtClean="0">
                <a:solidFill>
                  <a:schemeClr val="bg1"/>
                </a:solidFill>
                <a:latin typeface="Arial" panose="020B0604020202020204" pitchFamily="34" charset="0"/>
                <a:cs typeface="Arial" panose="020B0604020202020204" pitchFamily="34" charset="0"/>
              </a:rPr>
              <a:t>apprenticeship or yourself, such as confidence. </a:t>
            </a:r>
            <a:r>
              <a:rPr lang="en-GB" sz="1600" dirty="0">
                <a:solidFill>
                  <a:schemeClr val="bg1"/>
                </a:solidFill>
                <a:latin typeface="Arial" panose="020B0604020202020204" pitchFamily="34" charset="0"/>
                <a:cs typeface="Arial" panose="020B0604020202020204" pitchFamily="34" charset="0"/>
              </a:rPr>
              <a:t>For example, if you want to apply for a Carpentry apprenticeship, you could perhaps explain that you want to develop your understanding of the different tools used. Make sure you expand on this and explain why. </a:t>
            </a:r>
          </a:p>
        </p:txBody>
      </p:sp>
      <p:sp>
        <p:nvSpPr>
          <p:cNvPr id="9" name="TextBox 8"/>
          <p:cNvSpPr txBox="1"/>
          <p:nvPr/>
        </p:nvSpPr>
        <p:spPr>
          <a:xfrm>
            <a:off x="221376" y="216248"/>
            <a:ext cx="3122334" cy="707886"/>
          </a:xfrm>
          <a:prstGeom prst="rect">
            <a:avLst/>
          </a:prstGeom>
          <a:solidFill>
            <a:srgbClr val="0070C0">
              <a:alpha val="85000"/>
            </a:srgbClr>
          </a:solidFill>
        </p:spPr>
        <p:txBody>
          <a:bodyPr wrap="square" rtlCol="0">
            <a:spAutoFit/>
          </a:bodyPr>
          <a:lstStyle/>
          <a:p>
            <a:pPr algn="ctr"/>
            <a:r>
              <a:rPr lang="en-GB" sz="2000" b="1" dirty="0" smtClean="0">
                <a:solidFill>
                  <a:schemeClr val="bg1"/>
                </a:solidFill>
                <a:latin typeface="Arial" panose="020B0604020202020204" pitchFamily="34" charset="0"/>
                <a:cs typeface="Arial" panose="020B0604020202020204" pitchFamily="34" charset="0"/>
              </a:rPr>
              <a:t>Applying for the vacancy</a:t>
            </a:r>
            <a:endParaRPr lang="en-GB" sz="1400" dirty="0">
              <a:solidFill>
                <a:schemeClr val="bg1"/>
              </a:solidFill>
              <a:latin typeface="Arial" panose="020B0604020202020204" pitchFamily="34" charset="0"/>
              <a:cs typeface="Arial" panose="020B0604020202020204" pitchFamily="34" charset="0"/>
            </a:endParaRPr>
          </a:p>
        </p:txBody>
      </p:sp>
      <p:cxnSp>
        <p:nvCxnSpPr>
          <p:cNvPr id="12" name="Straight Arrow Connector 11"/>
          <p:cNvCxnSpPr/>
          <p:nvPr/>
        </p:nvCxnSpPr>
        <p:spPr>
          <a:xfrm flipH="1">
            <a:off x="3422774" y="1518304"/>
            <a:ext cx="74917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rotWithShape="1">
          <a:blip r:embed="rId4"/>
          <a:srcRect l="15693" t="60503" r="41867" b="8249"/>
          <a:stretch/>
        </p:blipFill>
        <p:spPr>
          <a:xfrm>
            <a:off x="3797362" y="323457"/>
            <a:ext cx="4672206" cy="1935037"/>
          </a:xfrm>
          <a:prstGeom prst="rect">
            <a:avLst/>
          </a:prstGeom>
        </p:spPr>
      </p:pic>
      <p:sp>
        <p:nvSpPr>
          <p:cNvPr id="3" name="Rectangle 2"/>
          <p:cNvSpPr/>
          <p:nvPr/>
        </p:nvSpPr>
        <p:spPr>
          <a:xfrm>
            <a:off x="3978728" y="3244334"/>
            <a:ext cx="1186543" cy="369332"/>
          </a:xfrm>
          <a:prstGeom prst="rect">
            <a:avLst/>
          </a:prstGeom>
        </p:spPr>
        <p:txBody>
          <a:bodyPr wrap="none">
            <a:spAutoFit/>
          </a:bodyPr>
          <a:lstStyle/>
          <a:p>
            <a:r>
              <a:rPr lang="en-GB" b="1" dirty="0">
                <a:latin typeface="Arial" panose="020B0604020202020204" pitchFamily="34" charset="0"/>
                <a:cs typeface="Arial" panose="020B0604020202020204" pitchFamily="34" charset="0"/>
              </a:rPr>
              <a:t>Example</a:t>
            </a:r>
            <a:r>
              <a:rPr lang="en-GB" dirty="0"/>
              <a:t> </a:t>
            </a:r>
          </a:p>
        </p:txBody>
      </p:sp>
      <p:sp>
        <p:nvSpPr>
          <p:cNvPr id="8" name="TextBox 7"/>
          <p:cNvSpPr txBox="1"/>
          <p:nvPr/>
        </p:nvSpPr>
        <p:spPr>
          <a:xfrm>
            <a:off x="3689065" y="3678108"/>
            <a:ext cx="5233955" cy="1384995"/>
          </a:xfrm>
          <a:prstGeom prst="rect">
            <a:avLst/>
          </a:prstGeom>
          <a:solidFill>
            <a:srgbClr val="FFC000"/>
          </a:solidFill>
        </p:spPr>
        <p:txBody>
          <a:bodyPr wrap="square" rtlCol="0">
            <a:spAutoFit/>
          </a:bodyPr>
          <a:lstStyle/>
          <a:p>
            <a:r>
              <a:rPr lang="en-GB" sz="1200" dirty="0" smtClean="0">
                <a:latin typeface="Arial" panose="020B0604020202020204" pitchFamily="34" charset="0"/>
                <a:cs typeface="Arial" panose="020B0604020202020204" pitchFamily="34" charset="0"/>
              </a:rPr>
              <a:t>I </a:t>
            </a:r>
            <a:r>
              <a:rPr lang="en-GB" sz="1200" dirty="0" smtClean="0">
                <a:latin typeface="Arial" panose="020B0604020202020204" pitchFamily="34" charset="0"/>
                <a:cs typeface="Arial" panose="020B0604020202020204" pitchFamily="34" charset="0"/>
              </a:rPr>
              <a:t>would like to </a:t>
            </a:r>
            <a:r>
              <a:rPr lang="en-GB" sz="1200" dirty="0" smtClean="0">
                <a:latin typeface="Arial" panose="020B0604020202020204" pitchFamily="34" charset="0"/>
                <a:cs typeface="Arial" panose="020B0604020202020204" pitchFamily="34" charset="0"/>
              </a:rPr>
              <a:t>develop </a:t>
            </a:r>
            <a:r>
              <a:rPr lang="en-GB" sz="1200" dirty="0" smtClean="0">
                <a:latin typeface="Arial" panose="020B0604020202020204" pitchFamily="34" charset="0"/>
                <a:cs typeface="Arial" panose="020B0604020202020204" pitchFamily="34" charset="0"/>
              </a:rPr>
              <a:t>my understanding of particular tools. I am aware of a small amount of tools and their uses due to working with my dad on the weekends on a few projects, but I know there is a huge variety that could really develop my ability of producing great woodwork pieces. This is important to me because I am very passionate about becoming a carpenter and would like to learn about all possible methods and resources to make my work the best it can be. </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156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9" name="TextBox 8"/>
          <p:cNvSpPr txBox="1"/>
          <p:nvPr/>
        </p:nvSpPr>
        <p:spPr>
          <a:xfrm>
            <a:off x="221376" y="216248"/>
            <a:ext cx="3122334" cy="707886"/>
          </a:xfrm>
          <a:prstGeom prst="rect">
            <a:avLst/>
          </a:prstGeom>
          <a:solidFill>
            <a:srgbClr val="0070C0">
              <a:alpha val="85000"/>
            </a:srgbClr>
          </a:solidFill>
        </p:spPr>
        <p:txBody>
          <a:bodyPr wrap="square" rtlCol="0">
            <a:spAutoFit/>
          </a:bodyPr>
          <a:lstStyle/>
          <a:p>
            <a:pPr algn="ctr"/>
            <a:r>
              <a:rPr lang="en-GB" sz="2000" b="1" dirty="0" smtClean="0">
                <a:solidFill>
                  <a:schemeClr val="bg1"/>
                </a:solidFill>
                <a:latin typeface="Arial" panose="020B0604020202020204" pitchFamily="34" charset="0"/>
                <a:cs typeface="Arial" panose="020B0604020202020204" pitchFamily="34" charset="0"/>
              </a:rPr>
              <a:t>Applying for the vacancy</a:t>
            </a:r>
            <a:endParaRPr lang="en-GB" sz="14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221376" y="1140381"/>
            <a:ext cx="3122334" cy="2062103"/>
          </a:xfrm>
          <a:prstGeom prst="rect">
            <a:avLst/>
          </a:prstGeom>
          <a:solidFill>
            <a:srgbClr val="0070C0">
              <a:alpha val="85000"/>
            </a:srgbClr>
          </a:solidFill>
        </p:spPr>
        <p:txBody>
          <a:bodyPr wrap="square" rtlCol="0">
            <a:spAutoFit/>
          </a:bodyPr>
          <a:lstStyle/>
          <a:p>
            <a:pPr algn="ctr"/>
            <a:r>
              <a:rPr lang="en-GB" sz="1600" dirty="0" smtClean="0">
                <a:solidFill>
                  <a:schemeClr val="bg1"/>
                </a:solidFill>
                <a:latin typeface="Arial" panose="020B0604020202020204" pitchFamily="34" charset="0"/>
                <a:cs typeface="Arial" panose="020B0604020202020204" pitchFamily="34" charset="0"/>
              </a:rPr>
              <a:t>This shows the employer about your personality. What do you get up to in your spare time? Do you have any positions of responsibility, like a team captain? Use </a:t>
            </a:r>
            <a:r>
              <a:rPr lang="en-GB" sz="1600" dirty="0" smtClean="0">
                <a:solidFill>
                  <a:schemeClr val="bg1"/>
                </a:solidFill>
                <a:latin typeface="Arial" panose="020B0604020202020204" pitchFamily="34" charset="0"/>
                <a:cs typeface="Arial" panose="020B0604020202020204" pitchFamily="34" charset="0"/>
              </a:rPr>
              <a:t>this </a:t>
            </a:r>
            <a:r>
              <a:rPr lang="en-GB" sz="1600" dirty="0" smtClean="0">
                <a:solidFill>
                  <a:schemeClr val="bg1"/>
                </a:solidFill>
                <a:latin typeface="Arial" panose="020B0604020202020204" pitchFamily="34" charset="0"/>
                <a:cs typeface="Arial" panose="020B0604020202020204" pitchFamily="34" charset="0"/>
              </a:rPr>
              <a:t>section if you have completed </a:t>
            </a:r>
            <a:r>
              <a:rPr lang="en-GB" sz="1600" dirty="0" err="1" smtClean="0">
                <a:solidFill>
                  <a:schemeClr val="bg1"/>
                </a:solidFill>
                <a:latin typeface="Arial" panose="020B0604020202020204" pitchFamily="34" charset="0"/>
                <a:cs typeface="Arial" panose="020B0604020202020204" pitchFamily="34" charset="0"/>
              </a:rPr>
              <a:t>DofE</a:t>
            </a:r>
            <a:r>
              <a:rPr lang="en-GB" sz="1600" dirty="0" smtClean="0">
                <a:solidFill>
                  <a:schemeClr val="bg1"/>
                </a:solidFill>
                <a:latin typeface="Arial" panose="020B0604020202020204" pitchFamily="34" charset="0"/>
                <a:cs typeface="Arial" panose="020B0604020202020204" pitchFamily="34" charset="0"/>
              </a:rPr>
              <a:t> or similar achievements.</a:t>
            </a:r>
          </a:p>
        </p:txBody>
      </p:sp>
      <p:cxnSp>
        <p:nvCxnSpPr>
          <p:cNvPr id="10" name="Straight Arrow Connector 9"/>
          <p:cNvCxnSpPr/>
          <p:nvPr/>
        </p:nvCxnSpPr>
        <p:spPr>
          <a:xfrm flipH="1">
            <a:off x="3470590" y="2085065"/>
            <a:ext cx="74917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4"/>
          <a:srcRect l="15005" t="37960" r="46180" b="33767"/>
          <a:stretch/>
        </p:blipFill>
        <p:spPr>
          <a:xfrm>
            <a:off x="3938190" y="1140381"/>
            <a:ext cx="4611329" cy="1889369"/>
          </a:xfrm>
          <a:prstGeom prst="rect">
            <a:avLst/>
          </a:prstGeom>
        </p:spPr>
      </p:pic>
      <p:sp>
        <p:nvSpPr>
          <p:cNvPr id="3" name="Rectangle 2"/>
          <p:cNvSpPr/>
          <p:nvPr/>
        </p:nvSpPr>
        <p:spPr>
          <a:xfrm>
            <a:off x="3978728" y="3244334"/>
            <a:ext cx="1186543" cy="369332"/>
          </a:xfrm>
          <a:prstGeom prst="rect">
            <a:avLst/>
          </a:prstGeom>
        </p:spPr>
        <p:txBody>
          <a:bodyPr wrap="none">
            <a:spAutoFit/>
          </a:bodyPr>
          <a:lstStyle/>
          <a:p>
            <a:r>
              <a:rPr lang="en-GB" b="1" dirty="0">
                <a:latin typeface="Arial" panose="020B0604020202020204" pitchFamily="34" charset="0"/>
                <a:cs typeface="Arial" panose="020B0604020202020204" pitchFamily="34" charset="0"/>
              </a:rPr>
              <a:t>Example</a:t>
            </a:r>
            <a:r>
              <a:rPr lang="en-GB" dirty="0"/>
              <a:t> </a:t>
            </a:r>
          </a:p>
        </p:txBody>
      </p:sp>
      <p:sp>
        <p:nvSpPr>
          <p:cNvPr id="11" name="TextBox 10"/>
          <p:cNvSpPr txBox="1"/>
          <p:nvPr/>
        </p:nvSpPr>
        <p:spPr>
          <a:xfrm>
            <a:off x="3626876" y="3618934"/>
            <a:ext cx="5233955" cy="1200329"/>
          </a:xfrm>
          <a:prstGeom prst="rect">
            <a:avLst/>
          </a:prstGeom>
          <a:solidFill>
            <a:srgbClr val="FFC000"/>
          </a:solidFill>
        </p:spPr>
        <p:txBody>
          <a:bodyPr wrap="square" rtlCol="0">
            <a:spAutoFit/>
          </a:bodyPr>
          <a:lstStyle/>
          <a:p>
            <a:r>
              <a:rPr lang="en-GB" sz="1200" dirty="0" smtClean="0">
                <a:latin typeface="Arial" panose="020B0604020202020204" pitchFamily="34" charset="0"/>
                <a:cs typeface="Arial" panose="020B0604020202020204" pitchFamily="34" charset="0"/>
              </a:rPr>
              <a:t>My main </a:t>
            </a:r>
            <a:r>
              <a:rPr lang="en-GB" sz="1200" dirty="0" smtClean="0">
                <a:latin typeface="Arial" panose="020B0604020202020204" pitchFamily="34" charset="0"/>
                <a:cs typeface="Arial" panose="020B0604020202020204" pitchFamily="34" charset="0"/>
              </a:rPr>
              <a:t>hobby </a:t>
            </a:r>
            <a:r>
              <a:rPr lang="en-GB" sz="1200" dirty="0" smtClean="0">
                <a:latin typeface="Arial" panose="020B0604020202020204" pitchFamily="34" charset="0"/>
                <a:cs typeface="Arial" panose="020B0604020202020204" pitchFamily="34" charset="0"/>
              </a:rPr>
              <a:t>is Karate. I joined a Karate club when I was 10 and have been doing it ever </a:t>
            </a:r>
            <a:r>
              <a:rPr lang="en-GB" sz="1200" dirty="0" smtClean="0">
                <a:latin typeface="Arial" panose="020B0604020202020204" pitchFamily="34" charset="0"/>
                <a:cs typeface="Arial" panose="020B0604020202020204" pitchFamily="34" charset="0"/>
              </a:rPr>
              <a:t>since, I am </a:t>
            </a:r>
            <a:r>
              <a:rPr lang="en-GB" sz="1200" dirty="0" smtClean="0">
                <a:latin typeface="Arial" panose="020B0604020202020204" pitchFamily="34" charset="0"/>
                <a:cs typeface="Arial" panose="020B0604020202020204" pitchFamily="34" charset="0"/>
              </a:rPr>
              <a:t>recently been asked to</a:t>
            </a:r>
            <a:r>
              <a:rPr lang="en-GB" sz="1200" dirty="0" smtClean="0">
                <a:latin typeface="Arial" panose="020B0604020202020204" pitchFamily="34" charset="0"/>
                <a:cs typeface="Arial" panose="020B0604020202020204" pitchFamily="34" charset="0"/>
              </a:rPr>
              <a:t> support the training of some of our younger members. </a:t>
            </a:r>
            <a:r>
              <a:rPr lang="en-GB" sz="1200" dirty="0" smtClean="0">
                <a:latin typeface="Arial" panose="020B0604020202020204" pitchFamily="34" charset="0"/>
                <a:cs typeface="Arial" panose="020B0604020202020204" pitchFamily="34" charset="0"/>
              </a:rPr>
              <a:t>I love the discipline within this type of environment as well as all the friends I have </a:t>
            </a:r>
            <a:r>
              <a:rPr lang="en-GB" sz="1200" dirty="0" smtClean="0">
                <a:latin typeface="Arial" panose="020B0604020202020204" pitchFamily="34" charset="0"/>
                <a:cs typeface="Arial" panose="020B0604020202020204" pitchFamily="34" charset="0"/>
              </a:rPr>
              <a:t>made. </a:t>
            </a:r>
            <a:r>
              <a:rPr lang="en-GB" sz="1200" dirty="0" smtClean="0">
                <a:latin typeface="Arial" panose="020B0604020202020204" pitchFamily="34" charset="0"/>
                <a:cs typeface="Arial" panose="020B0604020202020204" pitchFamily="34" charset="0"/>
              </a:rPr>
              <a:t>It is a very rewarding hobby too as I have been involved in regular competitions and won many awards. </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5630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7" name="TextBox 6"/>
          <p:cNvSpPr txBox="1"/>
          <p:nvPr/>
        </p:nvSpPr>
        <p:spPr>
          <a:xfrm>
            <a:off x="221376" y="1053462"/>
            <a:ext cx="3122334" cy="4524315"/>
          </a:xfrm>
          <a:prstGeom prst="rect">
            <a:avLst/>
          </a:prstGeom>
          <a:solidFill>
            <a:srgbClr val="0070C0">
              <a:alpha val="85000"/>
            </a:srgbClr>
          </a:solidFill>
        </p:spPr>
        <p:txBody>
          <a:bodyPr wrap="square" rtlCol="0">
            <a:spAutoFit/>
          </a:bodyPr>
          <a:lstStyle/>
          <a:p>
            <a:pPr algn="ctr"/>
            <a:r>
              <a:rPr lang="en-GB" sz="1600" dirty="0" smtClean="0">
                <a:solidFill>
                  <a:schemeClr val="bg1"/>
                </a:solidFill>
                <a:latin typeface="Arial" panose="020B0604020202020204" pitchFamily="34" charset="0"/>
                <a:cs typeface="Arial" panose="020B0604020202020204" pitchFamily="34" charset="0"/>
              </a:rPr>
              <a:t>Sometimes an employer will request to have extra questions in the application. If so, they will be displayed within the application process. </a:t>
            </a:r>
          </a:p>
          <a:p>
            <a:pPr algn="ctr"/>
            <a:endParaRPr lang="en-GB" sz="1600" dirty="0">
              <a:solidFill>
                <a:schemeClr val="bg1"/>
              </a:solidFill>
              <a:latin typeface="Arial" panose="020B0604020202020204" pitchFamily="34" charset="0"/>
              <a:cs typeface="Arial" panose="020B0604020202020204" pitchFamily="34" charset="0"/>
            </a:endParaRPr>
          </a:p>
          <a:p>
            <a:pPr algn="ctr"/>
            <a:r>
              <a:rPr lang="en-GB" sz="1600" dirty="0" smtClean="0">
                <a:solidFill>
                  <a:schemeClr val="bg1"/>
                </a:solidFill>
                <a:latin typeface="Arial" panose="020B0604020202020204" pitchFamily="34" charset="0"/>
                <a:cs typeface="Arial" panose="020B0604020202020204" pitchFamily="34" charset="0"/>
              </a:rPr>
              <a:t>These questions are also important as these are directly from the employer, so make sure you really think about your answers and again, use examples and make it personable. </a:t>
            </a:r>
          </a:p>
          <a:p>
            <a:pPr algn="ctr"/>
            <a:endParaRPr lang="en-GB" sz="1600" dirty="0">
              <a:solidFill>
                <a:schemeClr val="bg1"/>
              </a:solidFill>
              <a:latin typeface="Arial" panose="020B0604020202020204" pitchFamily="34" charset="0"/>
              <a:cs typeface="Arial" panose="020B0604020202020204" pitchFamily="34" charset="0"/>
            </a:endParaRPr>
          </a:p>
          <a:p>
            <a:pPr algn="ctr"/>
            <a:r>
              <a:rPr lang="en-GB" sz="1600" dirty="0" smtClean="0">
                <a:solidFill>
                  <a:schemeClr val="bg1"/>
                </a:solidFill>
                <a:latin typeface="Arial" panose="020B0604020202020204" pitchFamily="34" charset="0"/>
                <a:cs typeface="Arial" panose="020B0604020202020204" pitchFamily="34" charset="0"/>
              </a:rPr>
              <a:t>They want to learn more about their candidate, so make sure you put effort in to secure an interview! </a:t>
            </a:r>
            <a:endParaRPr lang="en-GB" sz="1600"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221376" y="216248"/>
            <a:ext cx="3122334" cy="707886"/>
          </a:xfrm>
          <a:prstGeom prst="rect">
            <a:avLst/>
          </a:prstGeom>
          <a:solidFill>
            <a:srgbClr val="0070C0">
              <a:alpha val="85000"/>
            </a:srgbClr>
          </a:solidFill>
        </p:spPr>
        <p:txBody>
          <a:bodyPr wrap="square" rtlCol="0">
            <a:spAutoFit/>
          </a:bodyPr>
          <a:lstStyle/>
          <a:p>
            <a:pPr algn="ctr"/>
            <a:r>
              <a:rPr lang="en-GB" sz="2000" b="1" dirty="0" smtClean="0">
                <a:solidFill>
                  <a:schemeClr val="bg1"/>
                </a:solidFill>
                <a:latin typeface="Arial" panose="020B0604020202020204" pitchFamily="34" charset="0"/>
                <a:cs typeface="Arial" panose="020B0604020202020204" pitchFamily="34" charset="0"/>
              </a:rPr>
              <a:t>Applying for the vacancy</a:t>
            </a:r>
            <a:endParaRPr lang="en-GB" sz="1400" dirty="0">
              <a:solidFill>
                <a:schemeClr val="bg1"/>
              </a:solidFill>
              <a:latin typeface="Arial" panose="020B0604020202020204" pitchFamily="34" charset="0"/>
              <a:cs typeface="Arial" panose="020B0604020202020204" pitchFamily="34" charset="0"/>
            </a:endParaRPr>
          </a:p>
        </p:txBody>
      </p:sp>
      <p:cxnSp>
        <p:nvCxnSpPr>
          <p:cNvPr id="12" name="Straight Arrow Connector 11"/>
          <p:cNvCxnSpPr/>
          <p:nvPr/>
        </p:nvCxnSpPr>
        <p:spPr>
          <a:xfrm flipH="1">
            <a:off x="3422774" y="1518304"/>
            <a:ext cx="74917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508499" y="4328270"/>
            <a:ext cx="74917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4"/>
          <a:srcRect l="15587" t="14067" r="45186" b="24115"/>
          <a:stretch/>
        </p:blipFill>
        <p:spPr>
          <a:xfrm>
            <a:off x="4519612" y="638174"/>
            <a:ext cx="4362450" cy="3867151"/>
          </a:xfrm>
          <a:prstGeom prst="rect">
            <a:avLst/>
          </a:prstGeom>
        </p:spPr>
      </p:pic>
    </p:spTree>
    <p:extLst>
      <p:ext uri="{BB962C8B-B14F-4D97-AF65-F5344CB8AC3E}">
        <p14:creationId xmlns:p14="http://schemas.microsoft.com/office/powerpoint/2010/main" val="5694263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7" name="TextBox 6"/>
          <p:cNvSpPr txBox="1"/>
          <p:nvPr/>
        </p:nvSpPr>
        <p:spPr>
          <a:xfrm>
            <a:off x="221376" y="1053462"/>
            <a:ext cx="3122334" cy="5016758"/>
          </a:xfrm>
          <a:prstGeom prst="rect">
            <a:avLst/>
          </a:prstGeom>
          <a:solidFill>
            <a:srgbClr val="0070C0">
              <a:alpha val="85000"/>
            </a:srgbClr>
          </a:solidFill>
        </p:spPr>
        <p:txBody>
          <a:bodyPr wrap="square" rtlCol="0">
            <a:spAutoFit/>
          </a:bodyPr>
          <a:lstStyle/>
          <a:p>
            <a:pPr algn="ctr"/>
            <a:r>
              <a:rPr lang="en-GB" sz="1600" dirty="0" smtClean="0">
                <a:solidFill>
                  <a:schemeClr val="bg1"/>
                </a:solidFill>
                <a:latin typeface="Arial" panose="020B0604020202020204" pitchFamily="34" charset="0"/>
                <a:cs typeface="Arial" panose="020B0604020202020204" pitchFamily="34" charset="0"/>
              </a:rPr>
              <a:t>Please make sure you </a:t>
            </a:r>
            <a:r>
              <a:rPr lang="en-GB" sz="1600" b="1" dirty="0" smtClean="0">
                <a:solidFill>
                  <a:schemeClr val="bg1"/>
                </a:solidFill>
                <a:latin typeface="Arial" panose="020B0604020202020204" pitchFamily="34" charset="0"/>
                <a:cs typeface="Arial" panose="020B0604020202020204" pitchFamily="34" charset="0"/>
              </a:rPr>
              <a:t>check your application</a:t>
            </a:r>
            <a:r>
              <a:rPr lang="en-GB" sz="1600" dirty="0">
                <a:solidFill>
                  <a:schemeClr val="bg1"/>
                </a:solidFill>
                <a:latin typeface="Arial" panose="020B0604020202020204" pitchFamily="34" charset="0"/>
                <a:cs typeface="Arial" panose="020B0604020202020204" pitchFamily="34" charset="0"/>
              </a:rPr>
              <a:t>!</a:t>
            </a:r>
            <a:r>
              <a:rPr lang="en-GB" sz="1600" dirty="0" smtClean="0">
                <a:solidFill>
                  <a:schemeClr val="bg1"/>
                </a:solidFill>
                <a:latin typeface="Arial" panose="020B0604020202020204" pitchFamily="34" charset="0"/>
                <a:cs typeface="Arial" panose="020B0604020202020204" pitchFamily="34" charset="0"/>
              </a:rPr>
              <a:t> Read through and amend accordingly, if needed. </a:t>
            </a:r>
          </a:p>
          <a:p>
            <a:pPr algn="ctr"/>
            <a:endParaRPr lang="en-GB" sz="1600" dirty="0">
              <a:solidFill>
                <a:schemeClr val="bg1"/>
              </a:solidFill>
              <a:latin typeface="Arial" panose="020B0604020202020204" pitchFamily="34" charset="0"/>
              <a:cs typeface="Arial" panose="020B0604020202020204" pitchFamily="34" charset="0"/>
            </a:endParaRPr>
          </a:p>
          <a:p>
            <a:pPr algn="ctr"/>
            <a:r>
              <a:rPr lang="en-GB" sz="1600" dirty="0" smtClean="0">
                <a:solidFill>
                  <a:schemeClr val="bg1"/>
                </a:solidFill>
                <a:latin typeface="Arial" panose="020B0604020202020204" pitchFamily="34" charset="0"/>
                <a:cs typeface="Arial" panose="020B0604020202020204" pitchFamily="34" charset="0"/>
              </a:rPr>
              <a:t>We recommend adding your answers to word to do a spell check and make sure it reads correctly. Remember, sometimes spell checking can Americanise words, so make sure you check it again! </a:t>
            </a:r>
          </a:p>
          <a:p>
            <a:pPr algn="ctr"/>
            <a:endParaRPr lang="en-GB" sz="1600" dirty="0">
              <a:solidFill>
                <a:schemeClr val="bg1"/>
              </a:solidFill>
              <a:latin typeface="Arial" panose="020B0604020202020204" pitchFamily="34" charset="0"/>
              <a:cs typeface="Arial" panose="020B0604020202020204" pitchFamily="34" charset="0"/>
            </a:endParaRPr>
          </a:p>
          <a:p>
            <a:pPr algn="ctr"/>
            <a:r>
              <a:rPr lang="en-GB" sz="1600" dirty="0" smtClean="0">
                <a:solidFill>
                  <a:schemeClr val="bg1"/>
                </a:solidFill>
                <a:latin typeface="Arial" panose="020B0604020202020204" pitchFamily="34" charset="0"/>
                <a:cs typeface="Arial" panose="020B0604020202020204" pitchFamily="34" charset="0"/>
              </a:rPr>
              <a:t>If your answers read correctly, have the correct punctuation and capital letters and are spelt correctly, this shows you have taken your time and thought about it. You can now press Submit!</a:t>
            </a:r>
            <a:endParaRPr lang="en-GB" sz="1600"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221376" y="216248"/>
            <a:ext cx="3122334" cy="707886"/>
          </a:xfrm>
          <a:prstGeom prst="rect">
            <a:avLst/>
          </a:prstGeom>
          <a:solidFill>
            <a:srgbClr val="0070C0">
              <a:alpha val="85000"/>
            </a:srgbClr>
          </a:solidFill>
        </p:spPr>
        <p:txBody>
          <a:bodyPr wrap="square" rtlCol="0">
            <a:spAutoFit/>
          </a:bodyPr>
          <a:lstStyle/>
          <a:p>
            <a:pPr algn="ctr"/>
            <a:r>
              <a:rPr lang="en-GB" sz="2000" b="1" dirty="0" smtClean="0">
                <a:solidFill>
                  <a:schemeClr val="bg1"/>
                </a:solidFill>
                <a:latin typeface="Arial" panose="020B0604020202020204" pitchFamily="34" charset="0"/>
                <a:cs typeface="Arial" panose="020B0604020202020204" pitchFamily="34" charset="0"/>
              </a:rPr>
              <a:t>Checking your Application</a:t>
            </a:r>
            <a:endParaRPr lang="en-GB" sz="1400" dirty="0">
              <a:solidFill>
                <a:schemeClr val="bg1"/>
              </a:solidFill>
              <a:latin typeface="Arial" panose="020B0604020202020204" pitchFamily="34" charset="0"/>
              <a:cs typeface="Arial" panose="020B0604020202020204" pitchFamily="34" charset="0"/>
            </a:endParaRPr>
          </a:p>
        </p:txBody>
      </p:sp>
      <p:cxnSp>
        <p:nvCxnSpPr>
          <p:cNvPr id="12" name="Straight Arrow Connector 11"/>
          <p:cNvCxnSpPr/>
          <p:nvPr/>
        </p:nvCxnSpPr>
        <p:spPr>
          <a:xfrm flipH="1">
            <a:off x="3422774" y="2727979"/>
            <a:ext cx="74917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4"/>
          <a:srcRect l="17266" t="37099" r="41250" b="22843"/>
          <a:stretch/>
        </p:blipFill>
        <p:spPr>
          <a:xfrm>
            <a:off x="3705224" y="100012"/>
            <a:ext cx="4962526" cy="2695575"/>
          </a:xfrm>
          <a:prstGeom prst="rect">
            <a:avLst/>
          </a:prstGeom>
        </p:spPr>
      </p:pic>
      <p:pic>
        <p:nvPicPr>
          <p:cNvPr id="5" name="Picture 4"/>
          <p:cNvPicPr>
            <a:picLocks noChangeAspect="1"/>
          </p:cNvPicPr>
          <p:nvPr/>
        </p:nvPicPr>
        <p:blipFill rotWithShape="1">
          <a:blip r:embed="rId5"/>
          <a:srcRect l="16301" t="26764" r="39503" b="27452"/>
          <a:stretch/>
        </p:blipFill>
        <p:spPr>
          <a:xfrm>
            <a:off x="4171950" y="2657475"/>
            <a:ext cx="4305300" cy="2508844"/>
          </a:xfrm>
          <a:prstGeom prst="rect">
            <a:avLst/>
          </a:prstGeom>
        </p:spPr>
      </p:pic>
    </p:spTree>
    <p:extLst>
      <p:ext uri="{BB962C8B-B14F-4D97-AF65-F5344CB8AC3E}">
        <p14:creationId xmlns:p14="http://schemas.microsoft.com/office/powerpoint/2010/main" val="8658595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3979" t="10060" b="7238"/>
          <a:stretch/>
        </p:blipFill>
        <p:spPr>
          <a:xfrm>
            <a:off x="0" y="-1"/>
            <a:ext cx="9144000" cy="558099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extBox 6"/>
          <p:cNvSpPr txBox="1"/>
          <p:nvPr/>
        </p:nvSpPr>
        <p:spPr>
          <a:xfrm>
            <a:off x="221376" y="172788"/>
            <a:ext cx="3122334" cy="400110"/>
          </a:xfrm>
          <a:prstGeom prst="rect">
            <a:avLst/>
          </a:prstGeom>
          <a:solidFill>
            <a:srgbClr val="0070C0">
              <a:alpha val="85000"/>
            </a:srgbClr>
          </a:solidFill>
        </p:spPr>
        <p:txBody>
          <a:bodyPr wrap="square" rtlCol="0">
            <a:spAutoFit/>
          </a:bodyPr>
          <a:lstStyle/>
          <a:p>
            <a:pPr algn="ctr"/>
            <a:r>
              <a:rPr lang="en-GB" sz="2000" b="1" dirty="0" smtClean="0">
                <a:solidFill>
                  <a:schemeClr val="bg1"/>
                </a:solidFill>
                <a:latin typeface="Arial" panose="020B0604020202020204" pitchFamily="34" charset="0"/>
                <a:cs typeface="Arial" panose="020B0604020202020204" pitchFamily="34" charset="0"/>
              </a:rPr>
              <a:t>Top Tips</a:t>
            </a:r>
            <a:endParaRPr lang="en-GB" sz="1400"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221375" y="653412"/>
            <a:ext cx="6131799" cy="5509200"/>
          </a:xfrm>
          <a:prstGeom prst="rect">
            <a:avLst/>
          </a:prstGeom>
          <a:solidFill>
            <a:srgbClr val="0070C0">
              <a:alpha val="85000"/>
            </a:srgbClr>
          </a:solidFill>
        </p:spPr>
        <p:txBody>
          <a:bodyPr wrap="square" rtlCol="0">
            <a:spAutoFit/>
          </a:bodyPr>
          <a:lstStyle/>
          <a:p>
            <a:pPr algn="ctr"/>
            <a:r>
              <a:rPr lang="en-GB" sz="1600" dirty="0" smtClean="0">
                <a:solidFill>
                  <a:schemeClr val="bg1"/>
                </a:solidFill>
                <a:latin typeface="Arial" panose="020B0604020202020204" pitchFamily="34" charset="0"/>
                <a:cs typeface="Arial" panose="020B0604020202020204" pitchFamily="34" charset="0"/>
              </a:rPr>
              <a:t>As Apprenticeship’s are becoming more desired, the number of candidates to any one vacancy is increasing. This means you must make your application the best!</a:t>
            </a:r>
          </a:p>
          <a:p>
            <a:pPr algn="ctr"/>
            <a:endParaRPr lang="en-GB" sz="800" dirty="0" smtClean="0">
              <a:solidFill>
                <a:schemeClr val="bg1"/>
              </a:solidFill>
              <a:latin typeface="Arial" panose="020B0604020202020204" pitchFamily="34" charset="0"/>
              <a:cs typeface="Arial" panose="020B0604020202020204" pitchFamily="34" charset="0"/>
            </a:endParaRPr>
          </a:p>
          <a:p>
            <a:pPr algn="ctr"/>
            <a:r>
              <a:rPr lang="en-GB" sz="1600" dirty="0" smtClean="0">
                <a:solidFill>
                  <a:schemeClr val="bg1"/>
                </a:solidFill>
                <a:latin typeface="Arial" panose="020B0604020202020204" pitchFamily="34" charset="0"/>
                <a:cs typeface="Arial" panose="020B0604020202020204" pitchFamily="34" charset="0"/>
              </a:rPr>
              <a:t>Do this by; </a:t>
            </a:r>
          </a:p>
          <a:p>
            <a:pPr marL="285750" indent="-285750">
              <a:buFont typeface="Arial" panose="020B0604020202020204" pitchFamily="34" charset="0"/>
              <a:buChar char="•"/>
            </a:pPr>
            <a:r>
              <a:rPr lang="en-GB" sz="1600" dirty="0" smtClean="0">
                <a:solidFill>
                  <a:schemeClr val="bg1"/>
                </a:solidFill>
                <a:latin typeface="Arial" panose="020B0604020202020204" pitchFamily="34" charset="0"/>
                <a:cs typeface="Arial" panose="020B0604020202020204" pitchFamily="34" charset="0"/>
              </a:rPr>
              <a:t>Taking your time to complete an application form </a:t>
            </a:r>
          </a:p>
          <a:p>
            <a:endParaRPr lang="en-GB" sz="800" dirty="0" smtClean="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solidFill>
                  <a:schemeClr val="bg1"/>
                </a:solidFill>
                <a:latin typeface="Arial" panose="020B0604020202020204" pitchFamily="34" charset="0"/>
                <a:cs typeface="Arial" panose="020B0604020202020204" pitchFamily="34" charset="0"/>
              </a:rPr>
              <a:t>Using the personal specification or any other information in the vacancy to show how you fit the criteria. Make yourself desirable to the employer! </a:t>
            </a:r>
          </a:p>
          <a:p>
            <a:pPr marL="285750" indent="-285750">
              <a:buFont typeface="Arial" panose="020B0604020202020204" pitchFamily="34" charset="0"/>
              <a:buChar char="•"/>
            </a:pPr>
            <a:endParaRPr lang="en-GB" sz="800" dirty="0" smtClean="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solidFill>
                  <a:schemeClr val="bg1"/>
                </a:solidFill>
                <a:latin typeface="Arial" panose="020B0604020202020204" pitchFamily="34" charset="0"/>
                <a:cs typeface="Arial" panose="020B0604020202020204" pitchFamily="34" charset="0"/>
              </a:rPr>
              <a:t>Sell yourself and use examples to demonstrate how you have these skills </a:t>
            </a:r>
          </a:p>
          <a:p>
            <a:pPr marL="285750" indent="-285750">
              <a:buFont typeface="Arial" panose="020B0604020202020204" pitchFamily="34" charset="0"/>
              <a:buChar char="•"/>
            </a:pPr>
            <a:endParaRPr lang="en-GB" sz="800" dirty="0" smtClean="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solidFill>
                  <a:schemeClr val="bg1"/>
                </a:solidFill>
                <a:latin typeface="Arial" panose="020B0604020202020204" pitchFamily="34" charset="0"/>
                <a:cs typeface="Arial" panose="020B0604020202020204" pitchFamily="34" charset="0"/>
              </a:rPr>
              <a:t>Check your application – make sure it makes sense and that it is spelt correctly. Maybe ask a family member to read through before you submit it </a:t>
            </a:r>
          </a:p>
          <a:p>
            <a:pPr algn="ctr"/>
            <a:endParaRPr lang="en-GB" sz="800" dirty="0" smtClean="0">
              <a:solidFill>
                <a:schemeClr val="bg1"/>
              </a:solidFill>
              <a:latin typeface="Arial" panose="020B0604020202020204" pitchFamily="34" charset="0"/>
              <a:cs typeface="Arial" panose="020B0604020202020204" pitchFamily="34" charset="0"/>
            </a:endParaRPr>
          </a:p>
          <a:p>
            <a:pPr algn="ctr"/>
            <a:r>
              <a:rPr lang="en-GB" sz="1600" dirty="0" smtClean="0">
                <a:solidFill>
                  <a:schemeClr val="bg1"/>
                </a:solidFill>
                <a:latin typeface="Arial" panose="020B0604020202020204" pitchFamily="34" charset="0"/>
                <a:cs typeface="Arial" panose="020B0604020202020204" pitchFamily="34" charset="0"/>
              </a:rPr>
              <a:t>Remember, once it is submitted you cannot change your application, so make it the best you can the first time! </a:t>
            </a:r>
          </a:p>
          <a:p>
            <a:pPr marL="285750" indent="-285750" algn="ctr">
              <a:buFont typeface="Arial" panose="020B0604020202020204" pitchFamily="34" charset="0"/>
              <a:buChar char="•"/>
            </a:pPr>
            <a:endParaRPr lang="en-GB" sz="1600" dirty="0">
              <a:solidFill>
                <a:schemeClr val="bg1"/>
              </a:solidFill>
              <a:latin typeface="Arial" panose="020B0604020202020204" pitchFamily="34" charset="0"/>
              <a:cs typeface="Arial" panose="020B0604020202020204" pitchFamily="34" charset="0"/>
            </a:endParaRPr>
          </a:p>
          <a:p>
            <a:pPr algn="ctr"/>
            <a:r>
              <a:rPr lang="en-GB" sz="1600" dirty="0" smtClean="0">
                <a:solidFill>
                  <a:schemeClr val="bg1"/>
                </a:solidFill>
                <a:latin typeface="Arial" panose="020B0604020202020204" pitchFamily="34" charset="0"/>
                <a:cs typeface="Arial" panose="020B0604020202020204" pitchFamily="34" charset="0"/>
              </a:rPr>
              <a:t>For further support, please contact the Apprentice Recruitment Team; </a:t>
            </a:r>
            <a:r>
              <a:rPr lang="en-GB" sz="1600" dirty="0" smtClean="0">
                <a:solidFill>
                  <a:srgbClr val="FFC000"/>
                </a:solidFill>
                <a:latin typeface="Arial" panose="020B0604020202020204" pitchFamily="34" charset="0"/>
                <a:cs typeface="Arial" panose="020B0604020202020204" pitchFamily="34" charset="0"/>
              </a:rPr>
              <a:t>apprenticehelp@btc.ac.uk</a:t>
            </a:r>
          </a:p>
          <a:p>
            <a:pPr algn="ct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3485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5" name="TextBox 4"/>
          <p:cNvSpPr txBox="1"/>
          <p:nvPr/>
        </p:nvSpPr>
        <p:spPr>
          <a:xfrm>
            <a:off x="480265" y="388696"/>
            <a:ext cx="8183470" cy="1600438"/>
          </a:xfrm>
          <a:prstGeom prst="rect">
            <a:avLst/>
          </a:prstGeom>
          <a:solidFill>
            <a:srgbClr val="0070C0">
              <a:alpha val="85000"/>
            </a:srgbClr>
          </a:solidFill>
        </p:spPr>
        <p:txBody>
          <a:bodyPr wrap="square" rtlCol="0">
            <a:spAutoFit/>
          </a:bodyPr>
          <a:lstStyle/>
          <a:p>
            <a:pPr algn="ctr"/>
            <a:r>
              <a:rPr lang="en-GB" sz="2600" b="1" dirty="0" smtClean="0">
                <a:solidFill>
                  <a:schemeClr val="bg1"/>
                </a:solidFill>
                <a:latin typeface="Arial" panose="020B0604020202020204" pitchFamily="34" charset="0"/>
                <a:cs typeface="Arial" panose="020B0604020202020204" pitchFamily="34" charset="0"/>
              </a:rPr>
              <a:t>What is NAS?</a:t>
            </a:r>
          </a:p>
          <a:p>
            <a:pPr algn="ctr"/>
            <a:r>
              <a:rPr lang="en-GB" sz="2400" dirty="0" smtClean="0">
                <a:solidFill>
                  <a:schemeClr val="bg1"/>
                </a:solidFill>
                <a:latin typeface="Arial" panose="020B0604020202020204" pitchFamily="34" charset="0"/>
                <a:cs typeface="Arial" panose="020B0604020202020204" pitchFamily="34" charset="0"/>
              </a:rPr>
              <a:t>NAS is a National Government website where Training Providers and Employers advertise apprenticeship vacancies. This is a key way to find an employer.</a:t>
            </a:r>
            <a:endParaRPr lang="en-GB" sz="24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srcRect t="9107" r="55376" b="69135"/>
          <a:stretch/>
        </p:blipFill>
        <p:spPr>
          <a:xfrm>
            <a:off x="480265" y="3328694"/>
            <a:ext cx="4392949" cy="1204857"/>
          </a:xfrm>
          <a:prstGeom prst="rect">
            <a:avLst/>
          </a:prstGeom>
          <a:ln>
            <a:solidFill>
              <a:schemeClr val="tx1"/>
            </a:solidFill>
          </a:ln>
        </p:spPr>
      </p:pic>
      <p:sp>
        <p:nvSpPr>
          <p:cNvPr id="7" name="TextBox 6"/>
          <p:cNvSpPr txBox="1"/>
          <p:nvPr/>
        </p:nvSpPr>
        <p:spPr>
          <a:xfrm>
            <a:off x="5871883" y="3069349"/>
            <a:ext cx="2791852" cy="1723549"/>
          </a:xfrm>
          <a:prstGeom prst="rect">
            <a:avLst/>
          </a:prstGeom>
          <a:solidFill>
            <a:srgbClr val="0070C0">
              <a:alpha val="85000"/>
            </a:srgbClr>
          </a:solidFill>
        </p:spPr>
        <p:txBody>
          <a:bodyPr wrap="square" rtlCol="0">
            <a:spAutoFit/>
          </a:bodyPr>
          <a:lstStyle/>
          <a:p>
            <a:pPr algn="ctr"/>
            <a:r>
              <a:rPr lang="en-GB" sz="2600" b="1" dirty="0" smtClean="0">
                <a:solidFill>
                  <a:schemeClr val="bg1"/>
                </a:solidFill>
                <a:latin typeface="Arial" panose="020B0604020202020204" pitchFamily="34" charset="0"/>
                <a:cs typeface="Arial" panose="020B0604020202020204" pitchFamily="34" charset="0"/>
              </a:rPr>
              <a:t>Locating NAS</a:t>
            </a:r>
          </a:p>
          <a:p>
            <a:pPr algn="ctr"/>
            <a:r>
              <a:rPr lang="en-GB" sz="2000" dirty="0" smtClean="0">
                <a:solidFill>
                  <a:schemeClr val="bg1"/>
                </a:solidFill>
                <a:latin typeface="Arial" panose="020B0604020202020204" pitchFamily="34" charset="0"/>
                <a:cs typeface="Arial" panose="020B0604020202020204" pitchFamily="34" charset="0"/>
              </a:rPr>
              <a:t>Just go to Google. Type ‘Find an Apprenticeship’ and you will find it here. </a:t>
            </a:r>
            <a:endParaRPr lang="en-GB" dirty="0">
              <a:solidFill>
                <a:schemeClr val="bg1"/>
              </a:solidFill>
              <a:latin typeface="Arial" panose="020B0604020202020204" pitchFamily="34" charset="0"/>
              <a:cs typeface="Arial" panose="020B0604020202020204" pitchFamily="34" charset="0"/>
            </a:endParaRPr>
          </a:p>
        </p:txBody>
      </p:sp>
      <p:cxnSp>
        <p:nvCxnSpPr>
          <p:cNvPr id="6" name="Straight Arrow Connector 5"/>
          <p:cNvCxnSpPr/>
          <p:nvPr/>
        </p:nvCxnSpPr>
        <p:spPr>
          <a:xfrm flipH="1">
            <a:off x="4970034" y="3818965"/>
            <a:ext cx="112955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278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7" name="TextBox 6"/>
          <p:cNvSpPr txBox="1"/>
          <p:nvPr/>
        </p:nvSpPr>
        <p:spPr>
          <a:xfrm>
            <a:off x="737605" y="463306"/>
            <a:ext cx="3565453" cy="1569660"/>
          </a:xfrm>
          <a:prstGeom prst="rect">
            <a:avLst/>
          </a:prstGeom>
          <a:solidFill>
            <a:srgbClr val="0070C0">
              <a:alpha val="85000"/>
            </a:srgbClr>
          </a:solidFill>
        </p:spPr>
        <p:txBody>
          <a:bodyPr wrap="square" rtlCol="0">
            <a:spAutoFit/>
          </a:bodyPr>
          <a:lstStyle/>
          <a:p>
            <a:pPr algn="ctr"/>
            <a:r>
              <a:rPr lang="en-GB" sz="2400" b="1" dirty="0" smtClean="0">
                <a:solidFill>
                  <a:schemeClr val="bg1"/>
                </a:solidFill>
                <a:latin typeface="Arial" panose="020B0604020202020204" pitchFamily="34" charset="0"/>
                <a:cs typeface="Arial" panose="020B0604020202020204" pitchFamily="34" charset="0"/>
              </a:rPr>
              <a:t>Use the filters accordingly to find what you are looking for</a:t>
            </a:r>
            <a:endParaRPr lang="en-GB" sz="1600"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3"/>
          <a:srcRect l="23597" t="10640" r="44412" b="11181"/>
          <a:stretch/>
        </p:blipFill>
        <p:spPr>
          <a:xfrm>
            <a:off x="4572000" y="215153"/>
            <a:ext cx="3529458" cy="4851699"/>
          </a:xfrm>
          <a:prstGeom prst="rect">
            <a:avLst/>
          </a:prstGeom>
        </p:spPr>
      </p:pic>
      <p:sp>
        <p:nvSpPr>
          <p:cNvPr id="8" name="TextBox 7"/>
          <p:cNvSpPr txBox="1"/>
          <p:nvPr/>
        </p:nvSpPr>
        <p:spPr>
          <a:xfrm>
            <a:off x="796533" y="2646276"/>
            <a:ext cx="3447595" cy="2308324"/>
          </a:xfrm>
          <a:prstGeom prst="rect">
            <a:avLst/>
          </a:prstGeom>
          <a:solidFill>
            <a:srgbClr val="0070C0">
              <a:alpha val="85000"/>
            </a:srgbClr>
          </a:solidFill>
        </p:spPr>
        <p:txBody>
          <a:bodyPr wrap="square" rtlCol="0">
            <a:spAutoFit/>
          </a:bodyPr>
          <a:lstStyle/>
          <a:p>
            <a:pPr algn="ctr"/>
            <a:r>
              <a:rPr lang="en-GB" sz="2600" b="1" dirty="0" smtClean="0">
                <a:solidFill>
                  <a:schemeClr val="bg1"/>
                </a:solidFill>
                <a:latin typeface="Arial" panose="020B0604020202020204" pitchFamily="34" charset="0"/>
                <a:cs typeface="Arial" panose="020B0604020202020204" pitchFamily="34" charset="0"/>
              </a:rPr>
              <a:t>You can search by; </a:t>
            </a:r>
          </a:p>
          <a:p>
            <a:pPr marL="285750" indent="-285750" algn="ctr">
              <a:buFont typeface="Arial" panose="020B0604020202020204" pitchFamily="34" charset="0"/>
              <a:buChar char="•"/>
            </a:pPr>
            <a:r>
              <a:rPr lang="en-GB" sz="2000" dirty="0" smtClean="0">
                <a:solidFill>
                  <a:schemeClr val="bg1"/>
                </a:solidFill>
                <a:latin typeface="Arial" panose="020B0604020202020204" pitchFamily="34" charset="0"/>
                <a:cs typeface="Arial" panose="020B0604020202020204" pitchFamily="34" charset="0"/>
              </a:rPr>
              <a:t>Employer </a:t>
            </a:r>
          </a:p>
          <a:p>
            <a:pPr marL="285750" indent="-285750" algn="ctr">
              <a:buFont typeface="Arial" panose="020B0604020202020204" pitchFamily="34" charset="0"/>
              <a:buChar char="•"/>
            </a:pPr>
            <a:r>
              <a:rPr lang="en-GB" sz="2000" dirty="0" smtClean="0">
                <a:solidFill>
                  <a:schemeClr val="bg1"/>
                </a:solidFill>
                <a:latin typeface="Arial" panose="020B0604020202020204" pitchFamily="34" charset="0"/>
                <a:cs typeface="Arial" panose="020B0604020202020204" pitchFamily="34" charset="0"/>
              </a:rPr>
              <a:t>Reference number</a:t>
            </a:r>
          </a:p>
          <a:p>
            <a:pPr marL="285750" indent="-285750" algn="ctr">
              <a:buFont typeface="Arial" panose="020B0604020202020204" pitchFamily="34" charset="0"/>
              <a:buChar char="•"/>
            </a:pPr>
            <a:r>
              <a:rPr lang="en-GB" sz="2000" dirty="0" smtClean="0">
                <a:solidFill>
                  <a:schemeClr val="bg1"/>
                </a:solidFill>
                <a:latin typeface="Arial" panose="020B0604020202020204" pitchFamily="34" charset="0"/>
                <a:cs typeface="Arial" panose="020B0604020202020204" pitchFamily="34" charset="0"/>
              </a:rPr>
              <a:t>Type or Level of apprenticeship </a:t>
            </a:r>
          </a:p>
          <a:p>
            <a:pPr marL="285750" indent="-285750" algn="ctr">
              <a:buFont typeface="Arial" panose="020B0604020202020204" pitchFamily="34" charset="0"/>
              <a:buChar char="•"/>
            </a:pPr>
            <a:r>
              <a:rPr lang="en-GB" sz="2000" dirty="0" smtClean="0">
                <a:solidFill>
                  <a:schemeClr val="bg1"/>
                </a:solidFill>
                <a:latin typeface="Arial" panose="020B0604020202020204" pitchFamily="34" charset="0"/>
                <a:cs typeface="Arial" panose="020B0604020202020204" pitchFamily="34" charset="0"/>
              </a:rPr>
              <a:t>Location</a:t>
            </a:r>
          </a:p>
          <a:p>
            <a:pPr algn="ct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6330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7" name="TextBox 6"/>
          <p:cNvSpPr txBox="1"/>
          <p:nvPr/>
        </p:nvSpPr>
        <p:spPr>
          <a:xfrm>
            <a:off x="221558" y="801827"/>
            <a:ext cx="3122334" cy="1200329"/>
          </a:xfrm>
          <a:prstGeom prst="rect">
            <a:avLst/>
          </a:prstGeom>
          <a:solidFill>
            <a:srgbClr val="0070C0">
              <a:alpha val="85000"/>
            </a:srgbClr>
          </a:solidFill>
        </p:spPr>
        <p:txBody>
          <a:bodyPr wrap="square" rtlCol="0">
            <a:spAutoFit/>
          </a:bodyPr>
          <a:lstStyle/>
          <a:p>
            <a:pPr algn="ctr"/>
            <a:r>
              <a:rPr lang="en-GB" dirty="0" smtClean="0">
                <a:solidFill>
                  <a:schemeClr val="bg1"/>
                </a:solidFill>
                <a:latin typeface="Arial" panose="020B0604020202020204" pitchFamily="34" charset="0"/>
                <a:cs typeface="Arial" panose="020B0604020202020204" pitchFamily="34" charset="0"/>
              </a:rPr>
              <a:t>Once you have found an apprenticeship to view, you will see it is broken down into sections. </a:t>
            </a:r>
            <a:endParaRPr lang="en-GB" sz="12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221376" y="2274838"/>
            <a:ext cx="3122516" cy="3139321"/>
          </a:xfrm>
          <a:prstGeom prst="rect">
            <a:avLst/>
          </a:prstGeom>
          <a:solidFill>
            <a:srgbClr val="0070C0">
              <a:alpha val="85000"/>
            </a:srgbClr>
          </a:solidFill>
        </p:spPr>
        <p:txBody>
          <a:bodyPr wrap="square" rtlCol="0">
            <a:spAutoFit/>
          </a:bodyPr>
          <a:lstStyle/>
          <a:p>
            <a:pPr algn="ctr"/>
            <a:r>
              <a:rPr lang="en-GB" dirty="0" smtClean="0">
                <a:solidFill>
                  <a:schemeClr val="bg1"/>
                </a:solidFill>
                <a:latin typeface="Arial" panose="020B0604020202020204" pitchFamily="34" charset="0"/>
                <a:cs typeface="Arial" panose="020B0604020202020204" pitchFamily="34" charset="0"/>
              </a:rPr>
              <a:t>The Apprenticeship Summary gives you information about the role with the employer, as well as essential information such as:- </a:t>
            </a:r>
          </a:p>
          <a:p>
            <a:pPr marL="285750" indent="-285750" algn="ctr">
              <a:buFont typeface="Arial" panose="020B0604020202020204" pitchFamily="34" charset="0"/>
              <a:buChar char="•"/>
            </a:pPr>
            <a:r>
              <a:rPr lang="en-GB" dirty="0" smtClean="0">
                <a:solidFill>
                  <a:schemeClr val="bg1"/>
                </a:solidFill>
                <a:latin typeface="Arial" panose="020B0604020202020204" pitchFamily="34" charset="0"/>
                <a:cs typeface="Arial" panose="020B0604020202020204" pitchFamily="34" charset="0"/>
              </a:rPr>
              <a:t>the working week,</a:t>
            </a:r>
          </a:p>
          <a:p>
            <a:pPr marL="285750" indent="-285750" algn="ctr">
              <a:buFont typeface="Arial" panose="020B0604020202020204" pitchFamily="34" charset="0"/>
              <a:buChar char="•"/>
            </a:pPr>
            <a:r>
              <a:rPr lang="en-GB" dirty="0" smtClean="0">
                <a:solidFill>
                  <a:schemeClr val="bg1"/>
                </a:solidFill>
                <a:latin typeface="Arial" panose="020B0604020202020204" pitchFamily="34" charset="0"/>
                <a:cs typeface="Arial" panose="020B0604020202020204" pitchFamily="34" charset="0"/>
              </a:rPr>
              <a:t>duration of the apprenticeship, </a:t>
            </a:r>
          </a:p>
          <a:p>
            <a:pPr marL="285750" indent="-285750" algn="ctr">
              <a:buFont typeface="Arial" panose="020B0604020202020204" pitchFamily="34" charset="0"/>
              <a:buChar char="•"/>
            </a:pPr>
            <a:r>
              <a:rPr lang="en-GB" dirty="0" smtClean="0">
                <a:solidFill>
                  <a:schemeClr val="bg1"/>
                </a:solidFill>
                <a:latin typeface="Arial" panose="020B0604020202020204" pitchFamily="34" charset="0"/>
                <a:cs typeface="Arial" panose="020B0604020202020204" pitchFamily="34" charset="0"/>
              </a:rPr>
              <a:t>salary </a:t>
            </a:r>
            <a:endParaRPr lang="en-GB" dirty="0">
              <a:solidFill>
                <a:schemeClr val="bg1"/>
              </a:solidFill>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n-GB" dirty="0" smtClean="0">
                <a:solidFill>
                  <a:schemeClr val="bg1"/>
                </a:solidFill>
                <a:latin typeface="Arial" panose="020B0604020202020204" pitchFamily="34" charset="0"/>
                <a:cs typeface="Arial" panose="020B0604020202020204" pitchFamily="34" charset="0"/>
              </a:rPr>
              <a:t>potential start date. </a:t>
            </a:r>
            <a:endParaRPr lang="en-GB"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srcRect l="23594" t="13676" r="25698" b="11732"/>
          <a:stretch/>
        </p:blipFill>
        <p:spPr>
          <a:xfrm>
            <a:off x="3506157" y="472554"/>
            <a:ext cx="5254020" cy="4347444"/>
          </a:xfrm>
          <a:prstGeom prst="rect">
            <a:avLst/>
          </a:prstGeom>
        </p:spPr>
      </p:pic>
      <p:sp>
        <p:nvSpPr>
          <p:cNvPr id="9" name="TextBox 8"/>
          <p:cNvSpPr txBox="1"/>
          <p:nvPr/>
        </p:nvSpPr>
        <p:spPr>
          <a:xfrm>
            <a:off x="221376" y="216248"/>
            <a:ext cx="3122334" cy="400110"/>
          </a:xfrm>
          <a:prstGeom prst="rect">
            <a:avLst/>
          </a:prstGeom>
          <a:solidFill>
            <a:srgbClr val="0070C0">
              <a:alpha val="85000"/>
            </a:srgbClr>
          </a:solidFill>
        </p:spPr>
        <p:txBody>
          <a:bodyPr wrap="square" rtlCol="0">
            <a:spAutoFit/>
          </a:bodyPr>
          <a:lstStyle/>
          <a:p>
            <a:pPr algn="ctr"/>
            <a:r>
              <a:rPr lang="en-GB" sz="2000" b="1" dirty="0" smtClean="0">
                <a:solidFill>
                  <a:schemeClr val="bg1"/>
                </a:solidFill>
                <a:latin typeface="Arial" panose="020B0604020202020204" pitchFamily="34" charset="0"/>
                <a:cs typeface="Arial" panose="020B0604020202020204" pitchFamily="34" charset="0"/>
              </a:rPr>
              <a:t>The Vacancy Advert</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8568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7" name="TextBox 6"/>
          <p:cNvSpPr txBox="1"/>
          <p:nvPr/>
        </p:nvSpPr>
        <p:spPr>
          <a:xfrm>
            <a:off x="221558" y="832605"/>
            <a:ext cx="3122334" cy="1569660"/>
          </a:xfrm>
          <a:prstGeom prst="rect">
            <a:avLst/>
          </a:prstGeom>
          <a:solidFill>
            <a:srgbClr val="0070C0">
              <a:alpha val="85000"/>
            </a:srgbClr>
          </a:solidFill>
        </p:spPr>
        <p:txBody>
          <a:bodyPr wrap="square" rtlCol="0">
            <a:spAutoFit/>
          </a:bodyPr>
          <a:lstStyle/>
          <a:p>
            <a:pPr algn="ctr"/>
            <a:r>
              <a:rPr lang="en-GB" sz="1600" dirty="0" smtClean="0">
                <a:solidFill>
                  <a:schemeClr val="bg1"/>
                </a:solidFill>
                <a:latin typeface="Arial" panose="020B0604020202020204" pitchFamily="34" charset="0"/>
                <a:cs typeface="Arial" panose="020B0604020202020204" pitchFamily="34" charset="0"/>
              </a:rPr>
              <a:t>The Requirements area is important, as this is the part you need to ensure you match. The employer is asking for these certain skills and qualities, </a:t>
            </a:r>
            <a:r>
              <a:rPr lang="en-GB" sz="1600" i="1" dirty="0" smtClean="0">
                <a:solidFill>
                  <a:schemeClr val="bg1"/>
                </a:solidFill>
                <a:latin typeface="Arial" panose="020B0604020202020204" pitchFamily="34" charset="0"/>
                <a:cs typeface="Arial" panose="020B0604020202020204" pitchFamily="34" charset="0"/>
              </a:rPr>
              <a:t>do you have them?</a:t>
            </a:r>
            <a:endParaRPr lang="en-GB" sz="1100" i="1"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221194" y="2505592"/>
            <a:ext cx="3122516" cy="2800767"/>
          </a:xfrm>
          <a:prstGeom prst="rect">
            <a:avLst/>
          </a:prstGeom>
          <a:solidFill>
            <a:srgbClr val="0070C0">
              <a:alpha val="85000"/>
            </a:srgbClr>
          </a:solidFill>
        </p:spPr>
        <p:txBody>
          <a:bodyPr wrap="square" rtlCol="0">
            <a:spAutoFit/>
          </a:bodyPr>
          <a:lstStyle/>
          <a:p>
            <a:pPr algn="ctr"/>
            <a:r>
              <a:rPr lang="en-GB" sz="1600" dirty="0" smtClean="0">
                <a:solidFill>
                  <a:schemeClr val="bg1"/>
                </a:solidFill>
                <a:latin typeface="Arial" panose="020B0604020202020204" pitchFamily="34" charset="0"/>
                <a:cs typeface="Arial" panose="020B0604020202020204" pitchFamily="34" charset="0"/>
              </a:rPr>
              <a:t>You need to make sure you reach the Eligibility of an apprenticeship too. </a:t>
            </a:r>
          </a:p>
          <a:p>
            <a:pPr algn="ctr"/>
            <a:r>
              <a:rPr lang="en-GB" sz="1600" b="1" dirty="0" smtClean="0">
                <a:solidFill>
                  <a:schemeClr val="bg1"/>
                </a:solidFill>
                <a:latin typeface="Arial" panose="020B0604020202020204" pitchFamily="34" charset="0"/>
                <a:cs typeface="Arial" panose="020B0604020202020204" pitchFamily="34" charset="0"/>
              </a:rPr>
              <a:t>Remember; </a:t>
            </a:r>
          </a:p>
          <a:p>
            <a:pPr algn="ctr"/>
            <a:r>
              <a:rPr lang="en-GB" sz="1600" b="1" dirty="0" smtClean="0">
                <a:solidFill>
                  <a:schemeClr val="bg1"/>
                </a:solidFill>
                <a:latin typeface="Arial" panose="020B0604020202020204" pitchFamily="34" charset="0"/>
                <a:cs typeface="Arial" panose="020B0604020202020204" pitchFamily="34" charset="0"/>
              </a:rPr>
              <a:t>Level 3 </a:t>
            </a:r>
            <a:r>
              <a:rPr lang="en-GB" sz="1600" dirty="0" smtClean="0">
                <a:solidFill>
                  <a:schemeClr val="bg1"/>
                </a:solidFill>
                <a:latin typeface="Arial" panose="020B0604020202020204" pitchFamily="34" charset="0"/>
                <a:cs typeface="Arial" panose="020B0604020202020204" pitchFamily="34" charset="0"/>
              </a:rPr>
              <a:t>= you ideally need C/4 in Maths and English GCSE </a:t>
            </a:r>
          </a:p>
          <a:p>
            <a:pPr algn="ctr"/>
            <a:r>
              <a:rPr lang="en-GB" sz="1600" b="1" dirty="0" smtClean="0">
                <a:solidFill>
                  <a:schemeClr val="bg1"/>
                </a:solidFill>
                <a:latin typeface="Arial" panose="020B0604020202020204" pitchFamily="34" charset="0"/>
                <a:cs typeface="Arial" panose="020B0604020202020204" pitchFamily="34" charset="0"/>
              </a:rPr>
              <a:t>Level 2 </a:t>
            </a:r>
            <a:r>
              <a:rPr lang="en-GB" sz="1600" dirty="0" smtClean="0">
                <a:solidFill>
                  <a:schemeClr val="bg1"/>
                </a:solidFill>
                <a:latin typeface="Arial" panose="020B0604020202020204" pitchFamily="34" charset="0"/>
                <a:cs typeface="Arial" panose="020B0604020202020204" pitchFamily="34" charset="0"/>
              </a:rPr>
              <a:t>= you do not need your Maths and English GCSE but may need to complete Functional Skills alongside the programme</a:t>
            </a:r>
            <a:endParaRPr lang="en-GB" sz="1600"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3"/>
          <a:srcRect l="23642" t="13361" r="25926" b="16177"/>
          <a:stretch/>
        </p:blipFill>
        <p:spPr>
          <a:xfrm>
            <a:off x="3635023" y="522632"/>
            <a:ext cx="5458376" cy="4478345"/>
          </a:xfrm>
          <a:prstGeom prst="rect">
            <a:avLst/>
          </a:prstGeom>
        </p:spPr>
      </p:pic>
      <p:sp>
        <p:nvSpPr>
          <p:cNvPr id="9" name="TextBox 8"/>
          <p:cNvSpPr txBox="1"/>
          <p:nvPr/>
        </p:nvSpPr>
        <p:spPr>
          <a:xfrm>
            <a:off x="221376" y="216248"/>
            <a:ext cx="3122334" cy="400110"/>
          </a:xfrm>
          <a:prstGeom prst="rect">
            <a:avLst/>
          </a:prstGeom>
          <a:solidFill>
            <a:srgbClr val="0070C0">
              <a:alpha val="85000"/>
            </a:srgbClr>
          </a:solidFill>
        </p:spPr>
        <p:txBody>
          <a:bodyPr wrap="square" rtlCol="0">
            <a:spAutoFit/>
          </a:bodyPr>
          <a:lstStyle/>
          <a:p>
            <a:pPr algn="ctr"/>
            <a:r>
              <a:rPr lang="en-GB" sz="2000" b="1" dirty="0" smtClean="0">
                <a:solidFill>
                  <a:schemeClr val="bg1"/>
                </a:solidFill>
                <a:latin typeface="Arial" panose="020B0604020202020204" pitchFamily="34" charset="0"/>
                <a:cs typeface="Arial" panose="020B0604020202020204" pitchFamily="34" charset="0"/>
              </a:rPr>
              <a:t>The Vacancy Advert</a:t>
            </a:r>
            <a:endParaRPr lang="en-GB" sz="1400" dirty="0">
              <a:solidFill>
                <a:schemeClr val="bg1"/>
              </a:solidFill>
              <a:latin typeface="Arial" panose="020B0604020202020204" pitchFamily="34" charset="0"/>
              <a:cs typeface="Arial" panose="020B0604020202020204" pitchFamily="34" charset="0"/>
            </a:endParaRPr>
          </a:p>
        </p:txBody>
      </p:sp>
      <p:cxnSp>
        <p:nvCxnSpPr>
          <p:cNvPr id="10" name="Straight Arrow Connector 9"/>
          <p:cNvCxnSpPr/>
          <p:nvPr/>
        </p:nvCxnSpPr>
        <p:spPr>
          <a:xfrm flipH="1">
            <a:off x="3354999" y="4278488"/>
            <a:ext cx="46064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356099" y="1623079"/>
            <a:ext cx="46064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938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7" name="TextBox 6"/>
          <p:cNvSpPr txBox="1"/>
          <p:nvPr/>
        </p:nvSpPr>
        <p:spPr>
          <a:xfrm>
            <a:off x="221558" y="832605"/>
            <a:ext cx="3122334" cy="2308324"/>
          </a:xfrm>
          <a:prstGeom prst="rect">
            <a:avLst/>
          </a:prstGeom>
          <a:solidFill>
            <a:srgbClr val="0070C0">
              <a:alpha val="85000"/>
            </a:srgbClr>
          </a:solidFill>
        </p:spPr>
        <p:txBody>
          <a:bodyPr wrap="square" rtlCol="0">
            <a:spAutoFit/>
          </a:bodyPr>
          <a:lstStyle/>
          <a:p>
            <a:pPr algn="ctr"/>
            <a:r>
              <a:rPr lang="en-GB" sz="1600" dirty="0" smtClean="0">
                <a:solidFill>
                  <a:schemeClr val="bg1"/>
                </a:solidFill>
                <a:latin typeface="Arial" panose="020B0604020202020204" pitchFamily="34" charset="0"/>
                <a:cs typeface="Arial" panose="020B0604020202020204" pitchFamily="34" charset="0"/>
              </a:rPr>
              <a:t>Make sure you check out the Employer’s website and find out about the work they do. The employer will be impressed with your Application if you have taken the effort to look at the work they are involved in. </a:t>
            </a:r>
          </a:p>
          <a:p>
            <a:pPr algn="ctr"/>
            <a:r>
              <a:rPr lang="en-GB" sz="1600" dirty="0" smtClean="0">
                <a:solidFill>
                  <a:schemeClr val="bg1"/>
                </a:solidFill>
                <a:latin typeface="Arial" panose="020B0604020202020204" pitchFamily="34" charset="0"/>
                <a:cs typeface="Arial" panose="020B0604020202020204" pitchFamily="34" charset="0"/>
              </a:rPr>
              <a:t>Check their location too and be sure you can get there</a:t>
            </a:r>
            <a:r>
              <a:rPr lang="en-GB" sz="1600" dirty="0">
                <a:solidFill>
                  <a:schemeClr val="bg1"/>
                </a:solidFill>
                <a:latin typeface="Arial" panose="020B0604020202020204" pitchFamily="34" charset="0"/>
                <a:cs typeface="Arial" panose="020B0604020202020204" pitchFamily="34" charset="0"/>
              </a:rPr>
              <a:t>!</a:t>
            </a:r>
            <a:endParaRPr lang="en-GB" sz="1100" i="1"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261057" y="3357176"/>
            <a:ext cx="3122516" cy="1815882"/>
          </a:xfrm>
          <a:prstGeom prst="rect">
            <a:avLst/>
          </a:prstGeom>
          <a:solidFill>
            <a:srgbClr val="0070C0">
              <a:alpha val="85000"/>
            </a:srgbClr>
          </a:solidFill>
        </p:spPr>
        <p:txBody>
          <a:bodyPr wrap="square" rtlCol="0">
            <a:spAutoFit/>
          </a:bodyPr>
          <a:lstStyle/>
          <a:p>
            <a:pPr algn="ctr"/>
            <a:r>
              <a:rPr lang="en-GB" sz="1600" b="1" dirty="0" smtClean="0">
                <a:solidFill>
                  <a:schemeClr val="bg1"/>
                </a:solidFill>
                <a:latin typeface="Arial" panose="020B0604020202020204" pitchFamily="34" charset="0"/>
                <a:cs typeface="Arial" panose="020B0604020202020204" pitchFamily="34" charset="0"/>
              </a:rPr>
              <a:t>Check the Training Provider! </a:t>
            </a:r>
            <a:r>
              <a:rPr lang="en-GB" sz="1600" dirty="0" smtClean="0">
                <a:solidFill>
                  <a:schemeClr val="bg1"/>
                </a:solidFill>
                <a:latin typeface="Arial" panose="020B0604020202020204" pitchFamily="34" charset="0"/>
                <a:cs typeface="Arial" panose="020B0604020202020204" pitchFamily="34" charset="0"/>
              </a:rPr>
              <a:t>Remember this is a National site, so other Training Providers use this site to advertise their vacancies.  If you just want to attend BTC, be aware of the training provider!</a:t>
            </a:r>
            <a:endParaRPr lang="en-GB" sz="1600"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221376" y="216248"/>
            <a:ext cx="3122334" cy="400110"/>
          </a:xfrm>
          <a:prstGeom prst="rect">
            <a:avLst/>
          </a:prstGeom>
          <a:solidFill>
            <a:srgbClr val="0070C0">
              <a:alpha val="85000"/>
            </a:srgbClr>
          </a:solidFill>
        </p:spPr>
        <p:txBody>
          <a:bodyPr wrap="square" rtlCol="0">
            <a:spAutoFit/>
          </a:bodyPr>
          <a:lstStyle/>
          <a:p>
            <a:pPr algn="ctr"/>
            <a:r>
              <a:rPr lang="en-GB" sz="2000" b="1" dirty="0" smtClean="0">
                <a:solidFill>
                  <a:schemeClr val="bg1"/>
                </a:solidFill>
                <a:latin typeface="Arial" panose="020B0604020202020204" pitchFamily="34" charset="0"/>
                <a:cs typeface="Arial" panose="020B0604020202020204" pitchFamily="34" charset="0"/>
              </a:rPr>
              <a:t>The Vacancy Advert</a:t>
            </a:r>
            <a:endParaRPr lang="en-GB" sz="1400" dirty="0">
              <a:solidFill>
                <a:schemeClr val="bg1"/>
              </a:solidFill>
              <a:latin typeface="Arial" panose="020B0604020202020204" pitchFamily="34" charset="0"/>
              <a:cs typeface="Arial" panose="020B0604020202020204" pitchFamily="34" charset="0"/>
            </a:endParaRPr>
          </a:p>
        </p:txBody>
      </p:sp>
      <p:cxnSp>
        <p:nvCxnSpPr>
          <p:cNvPr id="10" name="Straight Arrow Connector 9"/>
          <p:cNvCxnSpPr/>
          <p:nvPr/>
        </p:nvCxnSpPr>
        <p:spPr>
          <a:xfrm flipH="1">
            <a:off x="3383573" y="3791849"/>
            <a:ext cx="72170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356099" y="1442104"/>
            <a:ext cx="74917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3"/>
          <a:srcRect l="31186" t="18336" r="32039" b="19062"/>
          <a:stretch/>
        </p:blipFill>
        <p:spPr>
          <a:xfrm>
            <a:off x="3914775" y="333375"/>
            <a:ext cx="5031472" cy="4817781"/>
          </a:xfrm>
          <a:prstGeom prst="rect">
            <a:avLst/>
          </a:prstGeom>
        </p:spPr>
      </p:pic>
    </p:spTree>
    <p:extLst>
      <p:ext uri="{BB962C8B-B14F-4D97-AF65-F5344CB8AC3E}">
        <p14:creationId xmlns:p14="http://schemas.microsoft.com/office/powerpoint/2010/main" val="3825125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5462"/>
            <a:ext cx="9144000" cy="6857999"/>
          </a:xfrm>
          <a:prstGeom prst="rect">
            <a:avLst/>
          </a:prstGeom>
        </p:spPr>
      </p:pic>
      <p:sp>
        <p:nvSpPr>
          <p:cNvPr id="7" name="TextBox 6"/>
          <p:cNvSpPr txBox="1"/>
          <p:nvPr/>
        </p:nvSpPr>
        <p:spPr>
          <a:xfrm>
            <a:off x="221558" y="881615"/>
            <a:ext cx="3122334" cy="3293209"/>
          </a:xfrm>
          <a:prstGeom prst="rect">
            <a:avLst/>
          </a:prstGeom>
          <a:solidFill>
            <a:srgbClr val="0070C0">
              <a:alpha val="85000"/>
            </a:srgbClr>
          </a:solidFill>
        </p:spPr>
        <p:txBody>
          <a:bodyPr wrap="square" rtlCol="0">
            <a:spAutoFit/>
          </a:bodyPr>
          <a:lstStyle/>
          <a:p>
            <a:pPr algn="ctr"/>
            <a:r>
              <a:rPr lang="en-GB" sz="1600" dirty="0" smtClean="0">
                <a:solidFill>
                  <a:schemeClr val="bg1"/>
                </a:solidFill>
                <a:latin typeface="Arial" panose="020B0604020202020204" pitchFamily="34" charset="0"/>
                <a:cs typeface="Arial" panose="020B0604020202020204" pitchFamily="34" charset="0"/>
              </a:rPr>
              <a:t>NAS requires users to have an account to apply for vacancies, which you can either set up before you apply or during your application stage. </a:t>
            </a:r>
          </a:p>
          <a:p>
            <a:pPr algn="ctr"/>
            <a:endParaRPr lang="en-GB" sz="1600" dirty="0" smtClean="0">
              <a:solidFill>
                <a:schemeClr val="bg1"/>
              </a:solidFill>
              <a:latin typeface="Arial" panose="020B0604020202020204" pitchFamily="34" charset="0"/>
              <a:cs typeface="Arial" panose="020B0604020202020204" pitchFamily="34" charset="0"/>
            </a:endParaRPr>
          </a:p>
          <a:p>
            <a:pPr algn="ctr"/>
            <a:r>
              <a:rPr lang="en-GB" sz="1600" dirty="0" smtClean="0">
                <a:solidFill>
                  <a:schemeClr val="bg1"/>
                </a:solidFill>
                <a:latin typeface="Arial" panose="020B0604020202020204" pitchFamily="34" charset="0"/>
                <a:cs typeface="Arial" panose="020B0604020202020204" pitchFamily="34" charset="0"/>
              </a:rPr>
              <a:t>You can create an account via this section when you first go onto the National Apprenticeship Site. As you can see, you can set up alerts so you can always keep track of any new vacancies. </a:t>
            </a:r>
          </a:p>
        </p:txBody>
      </p:sp>
      <p:sp>
        <p:nvSpPr>
          <p:cNvPr id="9" name="TextBox 8"/>
          <p:cNvSpPr txBox="1"/>
          <p:nvPr/>
        </p:nvSpPr>
        <p:spPr>
          <a:xfrm>
            <a:off x="221376" y="216248"/>
            <a:ext cx="3122334" cy="400110"/>
          </a:xfrm>
          <a:prstGeom prst="rect">
            <a:avLst/>
          </a:prstGeom>
          <a:solidFill>
            <a:srgbClr val="0070C0">
              <a:alpha val="85000"/>
            </a:srgbClr>
          </a:solidFill>
        </p:spPr>
        <p:txBody>
          <a:bodyPr wrap="square" rtlCol="0">
            <a:spAutoFit/>
          </a:bodyPr>
          <a:lstStyle/>
          <a:p>
            <a:pPr algn="ctr"/>
            <a:r>
              <a:rPr lang="en-GB" sz="2000" b="1" dirty="0" smtClean="0">
                <a:solidFill>
                  <a:schemeClr val="bg1"/>
                </a:solidFill>
                <a:latin typeface="Arial" panose="020B0604020202020204" pitchFamily="34" charset="0"/>
                <a:cs typeface="Arial" panose="020B0604020202020204" pitchFamily="34" charset="0"/>
              </a:rPr>
              <a:t>Set up and Account</a:t>
            </a:r>
            <a:endParaRPr lang="en-GB" sz="1400" dirty="0">
              <a:solidFill>
                <a:schemeClr val="bg1"/>
              </a:solidFill>
              <a:latin typeface="Arial" panose="020B0604020202020204" pitchFamily="34" charset="0"/>
              <a:cs typeface="Arial" panose="020B0604020202020204" pitchFamily="34" charset="0"/>
            </a:endParaRPr>
          </a:p>
        </p:txBody>
      </p:sp>
      <p:cxnSp>
        <p:nvCxnSpPr>
          <p:cNvPr id="10" name="Straight Arrow Connector 9"/>
          <p:cNvCxnSpPr/>
          <p:nvPr/>
        </p:nvCxnSpPr>
        <p:spPr>
          <a:xfrm flipH="1">
            <a:off x="3442372" y="2911506"/>
            <a:ext cx="103760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rotWithShape="1">
          <a:blip r:embed="rId4"/>
          <a:srcRect l="14629" t="30832" r="18611" b="23635"/>
          <a:stretch/>
        </p:blipFill>
        <p:spPr>
          <a:xfrm>
            <a:off x="4047935" y="3484779"/>
            <a:ext cx="5007702" cy="1921151"/>
          </a:xfrm>
          <a:prstGeom prst="rect">
            <a:avLst/>
          </a:prstGeom>
        </p:spPr>
      </p:pic>
      <p:sp>
        <p:nvSpPr>
          <p:cNvPr id="17" name="Rectangle 16"/>
          <p:cNvSpPr/>
          <p:nvPr/>
        </p:nvSpPr>
        <p:spPr>
          <a:xfrm>
            <a:off x="7386791" y="4529497"/>
            <a:ext cx="1061884" cy="6882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rotWithShape="1">
          <a:blip r:embed="rId5"/>
          <a:srcRect l="16353" t="19655" r="39462" b="20277"/>
          <a:stretch/>
        </p:blipFill>
        <p:spPr>
          <a:xfrm>
            <a:off x="4389319" y="216247"/>
            <a:ext cx="4059356" cy="3104213"/>
          </a:xfrm>
          <a:prstGeom prst="rect">
            <a:avLst/>
          </a:prstGeom>
        </p:spPr>
      </p:pic>
      <p:sp>
        <p:nvSpPr>
          <p:cNvPr id="18" name="Rectangle 17"/>
          <p:cNvSpPr/>
          <p:nvPr/>
        </p:nvSpPr>
        <p:spPr>
          <a:xfrm>
            <a:off x="4512101" y="2502553"/>
            <a:ext cx="3936574" cy="8179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Arrow Connector 19"/>
          <p:cNvCxnSpPr/>
          <p:nvPr/>
        </p:nvCxnSpPr>
        <p:spPr>
          <a:xfrm flipH="1">
            <a:off x="3442372" y="4997481"/>
            <a:ext cx="80577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78262" y="4335017"/>
            <a:ext cx="3122334" cy="1077218"/>
          </a:xfrm>
          <a:prstGeom prst="rect">
            <a:avLst/>
          </a:prstGeom>
          <a:solidFill>
            <a:srgbClr val="0070C0">
              <a:alpha val="85000"/>
            </a:srgbClr>
          </a:solidFill>
        </p:spPr>
        <p:txBody>
          <a:bodyPr wrap="square" rtlCol="0">
            <a:spAutoFit/>
          </a:bodyPr>
          <a:lstStyle/>
          <a:p>
            <a:pPr algn="ctr"/>
            <a:r>
              <a:rPr lang="en-GB" sz="1600" dirty="0" smtClean="0">
                <a:solidFill>
                  <a:schemeClr val="bg1"/>
                </a:solidFill>
                <a:latin typeface="Arial" panose="020B0604020202020204" pitchFamily="34" charset="0"/>
                <a:cs typeface="Arial" panose="020B0604020202020204" pitchFamily="34" charset="0"/>
              </a:rPr>
              <a:t>Alternatively, you can create an account when you apply. Select this button at the top of the vacancy. </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2488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7" name="TextBox 6"/>
          <p:cNvSpPr txBox="1"/>
          <p:nvPr/>
        </p:nvSpPr>
        <p:spPr>
          <a:xfrm>
            <a:off x="233765" y="1105556"/>
            <a:ext cx="3122334" cy="2308324"/>
          </a:xfrm>
          <a:prstGeom prst="rect">
            <a:avLst/>
          </a:prstGeom>
          <a:solidFill>
            <a:srgbClr val="0070C0">
              <a:alpha val="85000"/>
            </a:srgbClr>
          </a:solidFill>
        </p:spPr>
        <p:txBody>
          <a:bodyPr wrap="square" rtlCol="0">
            <a:spAutoFit/>
          </a:bodyPr>
          <a:lstStyle/>
          <a:p>
            <a:pPr algn="ctr"/>
            <a:r>
              <a:rPr lang="en-GB" sz="1600" dirty="0" smtClean="0">
                <a:solidFill>
                  <a:schemeClr val="bg1"/>
                </a:solidFill>
                <a:latin typeface="Arial" panose="020B0604020202020204" pitchFamily="34" charset="0"/>
                <a:cs typeface="Arial" panose="020B0604020202020204" pitchFamily="34" charset="0"/>
              </a:rPr>
              <a:t>Once you have made an account for NAS, you will then be ready to apply for the vacancy. This is what the top of the application form will look like. </a:t>
            </a:r>
          </a:p>
          <a:p>
            <a:pPr algn="ctr"/>
            <a:r>
              <a:rPr lang="en-GB" sz="1600" dirty="0" smtClean="0">
                <a:solidFill>
                  <a:schemeClr val="bg1"/>
                </a:solidFill>
                <a:latin typeface="Arial" panose="020B0604020202020204" pitchFamily="34" charset="0"/>
                <a:cs typeface="Arial" panose="020B0604020202020204" pitchFamily="34" charset="0"/>
              </a:rPr>
              <a:t>You can view the full vacancy again by selecting ‘View apprenticeship’.  </a:t>
            </a:r>
            <a:endParaRPr lang="en-GB" sz="11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261057" y="3654081"/>
            <a:ext cx="3122516" cy="1077218"/>
          </a:xfrm>
          <a:prstGeom prst="rect">
            <a:avLst/>
          </a:prstGeom>
          <a:solidFill>
            <a:srgbClr val="0070C0">
              <a:alpha val="85000"/>
            </a:srgbClr>
          </a:solidFill>
        </p:spPr>
        <p:txBody>
          <a:bodyPr wrap="square" rtlCol="0">
            <a:spAutoFit/>
          </a:bodyPr>
          <a:lstStyle/>
          <a:p>
            <a:pPr algn="ctr"/>
            <a:r>
              <a:rPr lang="en-GB" sz="1600" dirty="0" smtClean="0">
                <a:solidFill>
                  <a:schemeClr val="bg1"/>
                </a:solidFill>
                <a:latin typeface="Arial" panose="020B0604020202020204" pitchFamily="34" charset="0"/>
                <a:cs typeface="Arial" panose="020B0604020202020204" pitchFamily="34" charset="0"/>
              </a:rPr>
              <a:t>Your details will be added here. Please check they are correct as this information is used to make contact with you. </a:t>
            </a:r>
            <a:endParaRPr lang="en-GB" sz="1600"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221376" y="216248"/>
            <a:ext cx="3122334" cy="707886"/>
          </a:xfrm>
          <a:prstGeom prst="rect">
            <a:avLst/>
          </a:prstGeom>
          <a:solidFill>
            <a:srgbClr val="0070C0">
              <a:alpha val="85000"/>
            </a:srgbClr>
          </a:solidFill>
        </p:spPr>
        <p:txBody>
          <a:bodyPr wrap="square" rtlCol="0">
            <a:spAutoFit/>
          </a:bodyPr>
          <a:lstStyle/>
          <a:p>
            <a:pPr algn="ctr"/>
            <a:r>
              <a:rPr lang="en-GB" sz="2000" b="1" dirty="0" smtClean="0">
                <a:solidFill>
                  <a:schemeClr val="bg1"/>
                </a:solidFill>
                <a:latin typeface="Arial" panose="020B0604020202020204" pitchFamily="34" charset="0"/>
                <a:cs typeface="Arial" panose="020B0604020202020204" pitchFamily="34" charset="0"/>
              </a:rPr>
              <a:t>Applying for the vacancy</a:t>
            </a:r>
            <a:endParaRPr lang="en-GB" sz="1400" dirty="0">
              <a:solidFill>
                <a:schemeClr val="bg1"/>
              </a:solidFill>
              <a:latin typeface="Arial" panose="020B0604020202020204" pitchFamily="34" charset="0"/>
              <a:cs typeface="Arial" panose="020B0604020202020204" pitchFamily="34" charset="0"/>
            </a:endParaRPr>
          </a:p>
        </p:txBody>
      </p:sp>
      <p:cxnSp>
        <p:nvCxnSpPr>
          <p:cNvPr id="10" name="Straight Arrow Connector 9"/>
          <p:cNvCxnSpPr/>
          <p:nvPr/>
        </p:nvCxnSpPr>
        <p:spPr>
          <a:xfrm flipH="1">
            <a:off x="3383573" y="4229999"/>
            <a:ext cx="72170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356099" y="2051704"/>
            <a:ext cx="74917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3"/>
          <a:srcRect l="16371" t="9353" r="33274" b="10698"/>
          <a:stretch/>
        </p:blipFill>
        <p:spPr>
          <a:xfrm>
            <a:off x="4105275" y="265687"/>
            <a:ext cx="4943476" cy="4414928"/>
          </a:xfrm>
          <a:prstGeom prst="rect">
            <a:avLst/>
          </a:prstGeom>
        </p:spPr>
      </p:pic>
    </p:spTree>
    <p:extLst>
      <p:ext uri="{BB962C8B-B14F-4D97-AF65-F5344CB8AC3E}">
        <p14:creationId xmlns:p14="http://schemas.microsoft.com/office/powerpoint/2010/main" val="1926265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7" name="TextBox 6"/>
          <p:cNvSpPr txBox="1"/>
          <p:nvPr/>
        </p:nvSpPr>
        <p:spPr>
          <a:xfrm>
            <a:off x="233765" y="1105556"/>
            <a:ext cx="3122334" cy="1323439"/>
          </a:xfrm>
          <a:prstGeom prst="rect">
            <a:avLst/>
          </a:prstGeom>
          <a:solidFill>
            <a:srgbClr val="0070C0">
              <a:alpha val="85000"/>
            </a:srgbClr>
          </a:solidFill>
        </p:spPr>
        <p:txBody>
          <a:bodyPr wrap="square" rtlCol="0">
            <a:spAutoFit/>
          </a:bodyPr>
          <a:lstStyle/>
          <a:p>
            <a:pPr algn="ctr"/>
            <a:r>
              <a:rPr lang="en-GB" sz="1600" dirty="0" smtClean="0">
                <a:solidFill>
                  <a:schemeClr val="bg1"/>
                </a:solidFill>
                <a:latin typeface="Arial" panose="020B0604020202020204" pitchFamily="34" charset="0"/>
                <a:cs typeface="Arial" panose="020B0604020202020204" pitchFamily="34" charset="0"/>
              </a:rPr>
              <a:t>Education details are first. </a:t>
            </a:r>
          </a:p>
          <a:p>
            <a:pPr algn="ctr"/>
            <a:endParaRPr lang="en-GB" sz="1600" dirty="0">
              <a:solidFill>
                <a:schemeClr val="bg1"/>
              </a:solidFill>
              <a:latin typeface="Arial" panose="020B0604020202020204" pitchFamily="34" charset="0"/>
              <a:cs typeface="Arial" panose="020B0604020202020204" pitchFamily="34" charset="0"/>
            </a:endParaRPr>
          </a:p>
          <a:p>
            <a:pPr algn="ctr"/>
            <a:r>
              <a:rPr lang="en-GB" sz="1600" dirty="0" smtClean="0">
                <a:solidFill>
                  <a:schemeClr val="bg1"/>
                </a:solidFill>
                <a:latin typeface="Arial" panose="020B0604020202020204" pitchFamily="34" charset="0"/>
                <a:cs typeface="Arial" panose="020B0604020202020204" pitchFamily="34" charset="0"/>
              </a:rPr>
              <a:t>Ensure you add details of your most recent school or college, including the dates. </a:t>
            </a:r>
            <a:endParaRPr lang="en-GB" sz="11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221194" y="2549500"/>
            <a:ext cx="3122516" cy="4031873"/>
          </a:xfrm>
          <a:prstGeom prst="rect">
            <a:avLst/>
          </a:prstGeom>
          <a:solidFill>
            <a:srgbClr val="0070C0">
              <a:alpha val="85000"/>
            </a:srgbClr>
          </a:solidFill>
        </p:spPr>
        <p:txBody>
          <a:bodyPr wrap="square" rtlCol="0">
            <a:spAutoFit/>
          </a:bodyPr>
          <a:lstStyle/>
          <a:p>
            <a:pPr algn="ctr"/>
            <a:r>
              <a:rPr lang="en-GB" sz="1600" dirty="0" smtClean="0">
                <a:solidFill>
                  <a:schemeClr val="bg1"/>
                </a:solidFill>
                <a:latin typeface="Arial" panose="020B0604020202020204" pitchFamily="34" charset="0"/>
                <a:cs typeface="Arial" panose="020B0604020202020204" pitchFamily="34" charset="0"/>
              </a:rPr>
              <a:t>Please make sure you</a:t>
            </a:r>
            <a:r>
              <a:rPr lang="en-GB" sz="1600" b="1" dirty="0" smtClean="0">
                <a:solidFill>
                  <a:schemeClr val="bg1"/>
                </a:solidFill>
                <a:latin typeface="Arial" panose="020B0604020202020204" pitchFamily="34" charset="0"/>
                <a:cs typeface="Arial" panose="020B0604020202020204" pitchFamily="34" charset="0"/>
              </a:rPr>
              <a:t> always </a:t>
            </a:r>
            <a:r>
              <a:rPr lang="en-GB" sz="1600" dirty="0" smtClean="0">
                <a:solidFill>
                  <a:schemeClr val="bg1"/>
                </a:solidFill>
                <a:latin typeface="Arial" panose="020B0604020202020204" pitchFamily="34" charset="0"/>
                <a:cs typeface="Arial" panose="020B0604020202020204" pitchFamily="34" charset="0"/>
              </a:rPr>
              <a:t>add your qualifications. </a:t>
            </a:r>
          </a:p>
          <a:p>
            <a:pPr marL="285750" indent="-285750" algn="ctr">
              <a:buFont typeface="Arial" panose="020B0604020202020204" pitchFamily="34" charset="0"/>
              <a:buChar char="•"/>
            </a:pPr>
            <a:r>
              <a:rPr lang="en-GB" sz="1600" dirty="0" smtClean="0">
                <a:solidFill>
                  <a:schemeClr val="bg1"/>
                </a:solidFill>
                <a:latin typeface="Arial" panose="020B0604020202020204" pitchFamily="34" charset="0"/>
                <a:cs typeface="Arial" panose="020B0604020202020204" pitchFamily="34" charset="0"/>
              </a:rPr>
              <a:t>In particular, your Maths and English GCSE grades, as this helps check you reach the eligibility for the programme. </a:t>
            </a:r>
          </a:p>
          <a:p>
            <a:pPr marL="285750" indent="-285750" algn="ctr">
              <a:buFont typeface="Arial" panose="020B0604020202020204" pitchFamily="34" charset="0"/>
              <a:buChar char="•"/>
            </a:pPr>
            <a:r>
              <a:rPr lang="en-GB" sz="1600" dirty="0" smtClean="0">
                <a:solidFill>
                  <a:schemeClr val="bg1"/>
                </a:solidFill>
                <a:latin typeface="Arial" panose="020B0604020202020204" pitchFamily="34" charset="0"/>
                <a:cs typeface="Arial" panose="020B0604020202020204" pitchFamily="34" charset="0"/>
              </a:rPr>
              <a:t>Also add any qualifications in relation to the apprenticeship as this could be a great advantage. </a:t>
            </a:r>
          </a:p>
          <a:p>
            <a:pPr marL="285750" indent="-285750" algn="ctr">
              <a:buFont typeface="Arial" panose="020B0604020202020204" pitchFamily="34" charset="0"/>
              <a:buChar char="•"/>
            </a:pPr>
            <a:r>
              <a:rPr lang="en-GB" sz="1600" dirty="0" smtClean="0">
                <a:solidFill>
                  <a:schemeClr val="bg1"/>
                </a:solidFill>
                <a:latin typeface="Arial" panose="020B0604020202020204" pitchFamily="34" charset="0"/>
                <a:cs typeface="Arial" panose="020B0604020202020204" pitchFamily="34" charset="0"/>
              </a:rPr>
              <a:t>If you are still awaiting your GCSE grades because you are in Year 11, it’s a good idea to add your predicted grades. </a:t>
            </a:r>
            <a:r>
              <a:rPr lang="en-GB" sz="1600" b="1" dirty="0" smtClean="0">
                <a:solidFill>
                  <a:schemeClr val="bg1"/>
                </a:solidFill>
                <a:latin typeface="Arial" panose="020B0604020202020204" pitchFamily="34" charset="0"/>
                <a:cs typeface="Arial" panose="020B0604020202020204" pitchFamily="34" charset="0"/>
              </a:rPr>
              <a:t> </a:t>
            </a:r>
            <a:endParaRPr lang="en-GB" sz="1600" b="1"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221376" y="216248"/>
            <a:ext cx="3122334" cy="707886"/>
          </a:xfrm>
          <a:prstGeom prst="rect">
            <a:avLst/>
          </a:prstGeom>
          <a:solidFill>
            <a:srgbClr val="0070C0">
              <a:alpha val="85000"/>
            </a:srgbClr>
          </a:solidFill>
        </p:spPr>
        <p:txBody>
          <a:bodyPr wrap="square" rtlCol="0">
            <a:spAutoFit/>
          </a:bodyPr>
          <a:lstStyle/>
          <a:p>
            <a:pPr algn="ctr"/>
            <a:r>
              <a:rPr lang="en-GB" sz="2000" b="1" dirty="0" smtClean="0">
                <a:solidFill>
                  <a:schemeClr val="bg1"/>
                </a:solidFill>
                <a:latin typeface="Arial" panose="020B0604020202020204" pitchFamily="34" charset="0"/>
                <a:cs typeface="Arial" panose="020B0604020202020204" pitchFamily="34" charset="0"/>
              </a:rPr>
              <a:t>Applying for the vacancy</a:t>
            </a:r>
            <a:endParaRPr lang="en-GB" sz="1400" dirty="0">
              <a:solidFill>
                <a:schemeClr val="bg1"/>
              </a:solidFill>
              <a:latin typeface="Arial" panose="020B0604020202020204" pitchFamily="34" charset="0"/>
              <a:cs typeface="Arial" panose="020B0604020202020204" pitchFamily="34" charset="0"/>
            </a:endParaRPr>
          </a:p>
        </p:txBody>
      </p:sp>
      <p:cxnSp>
        <p:nvCxnSpPr>
          <p:cNvPr id="10" name="Straight Arrow Connector 9"/>
          <p:cNvCxnSpPr/>
          <p:nvPr/>
        </p:nvCxnSpPr>
        <p:spPr>
          <a:xfrm flipH="1">
            <a:off x="3383573" y="3791849"/>
            <a:ext cx="72170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356099" y="1442104"/>
            <a:ext cx="74917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3"/>
          <a:srcRect l="16748" t="15962" r="20545" b="11818"/>
          <a:stretch/>
        </p:blipFill>
        <p:spPr>
          <a:xfrm>
            <a:off x="3713981" y="779167"/>
            <a:ext cx="5401854" cy="3704343"/>
          </a:xfrm>
          <a:prstGeom prst="rect">
            <a:avLst/>
          </a:prstGeom>
        </p:spPr>
      </p:pic>
    </p:spTree>
    <p:extLst>
      <p:ext uri="{BB962C8B-B14F-4D97-AF65-F5344CB8AC3E}">
        <p14:creationId xmlns:p14="http://schemas.microsoft.com/office/powerpoint/2010/main" val="155204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279D6EFF64304BA4D4F7152F737E86" ma:contentTypeVersion="6" ma:contentTypeDescription="Create a new document." ma:contentTypeScope="" ma:versionID="761f1a6b7853312a0b6c88ed6c59ad4c">
  <xsd:schema xmlns:xsd="http://www.w3.org/2001/XMLSchema" xmlns:xs="http://www.w3.org/2001/XMLSchema" xmlns:p="http://schemas.microsoft.com/office/2006/metadata/properties" xmlns:ns2="1c8ee6ff-c87b-4fa8-b4d0-8b25e837cd38" xmlns:ns3="cda24c50-17e6-4fa8-b1bf-8c4b87b920b9" targetNamespace="http://schemas.microsoft.com/office/2006/metadata/properties" ma:root="true" ma:fieldsID="f56905391a3fae5989e17c7b0d91567b" ns2:_="" ns3:_="">
    <xsd:import namespace="1c8ee6ff-c87b-4fa8-b4d0-8b25e837cd38"/>
    <xsd:import namespace="cda24c50-17e6-4fa8-b1bf-8c4b87b920b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8ee6ff-c87b-4fa8-b4d0-8b25e837cd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a24c50-17e6-4fa8-b1bf-8c4b87b920b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6DCDB6-B114-4CBB-BF78-B9EF4C2BD0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8ee6ff-c87b-4fa8-b4d0-8b25e837cd38"/>
    <ds:schemaRef ds:uri="cda24c50-17e6-4fa8-b1bf-8c4b87b920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4E6896-2033-4460-989F-5CA9E9DD8EF2}">
  <ds:schemaRefs>
    <ds:schemaRef ds:uri="http://purl.org/dc/dcmitype/"/>
    <ds:schemaRef ds:uri="http://schemas.microsoft.com/office/infopath/2007/PartnerControls"/>
    <ds:schemaRef ds:uri="cda24c50-17e6-4fa8-b1bf-8c4b87b920b9"/>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1c8ee6ff-c87b-4fa8-b4d0-8b25e837cd38"/>
    <ds:schemaRef ds:uri="http://www.w3.org/XML/1998/namespace"/>
  </ds:schemaRefs>
</ds:datastoreItem>
</file>

<file path=customXml/itemProps3.xml><?xml version="1.0" encoding="utf-8"?>
<ds:datastoreItem xmlns:ds="http://schemas.openxmlformats.org/officeDocument/2006/customXml" ds:itemID="{C169D9FB-F659-4154-B2D9-AC29FE0783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2966</TotalTime>
  <Words>1580</Words>
  <Application>Microsoft Office PowerPoint</Application>
  <PresentationFormat>On-screen Show (4:3)</PresentationFormat>
  <Paragraphs>130</Paragraphs>
  <Slides>18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Black</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Neil Morgan</cp:lastModifiedBy>
  <cp:revision>255</cp:revision>
  <cp:lastPrinted>2018-09-24T10:05:05Z</cp:lastPrinted>
  <dcterms:created xsi:type="dcterms:W3CDTF">2018-05-18T14:03:30Z</dcterms:created>
  <dcterms:modified xsi:type="dcterms:W3CDTF">2020-07-22T13:09:39Z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0x0101001C279D6EFF64304BA4D4F7152F737E86</vt:lpwstr>
  </property>
</Properties>
</file>