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307" r:id="rId5"/>
    <p:sldId id="296" r:id="rId6"/>
    <p:sldId id="299" r:id="rId7"/>
    <p:sldId id="327" r:id="rId8"/>
    <p:sldId id="304" r:id="rId9"/>
    <p:sldId id="321" r:id="rId10"/>
    <p:sldId id="322" r:id="rId11"/>
    <p:sldId id="323" r:id="rId12"/>
    <p:sldId id="318" r:id="rId13"/>
    <p:sldId id="292" r:id="rId14"/>
    <p:sldId id="324" r:id="rId15"/>
    <p:sldId id="325" r:id="rId16"/>
    <p:sldId id="326" r:id="rId1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F886C2-5F93-40C8-ABD0-9AE5091C5F79}" v="13" dt="2020-06-02T13:06:25.215"/>
    <p1510:client id="{A78D55D0-E581-4A59-BA90-7FA37D7F7124}" v="5" dt="2020-06-02T12:16:37.948"/>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5" autoAdjust="0"/>
    <p:restoredTop sz="80727" autoAdjust="0"/>
  </p:normalViewPr>
  <p:slideViewPr>
    <p:cSldViewPr snapToGrid="0" snapToObjects="1">
      <p:cViewPr varScale="1">
        <p:scale>
          <a:sx n="93" d="100"/>
          <a:sy n="93" d="100"/>
        </p:scale>
        <p:origin x="24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ty Hunt" userId="S::huntch@bridgwater.ac.uk::658eac3f-19bc-4430-aaa5-1c0079652577" providerId="AD" clId="Web-{A78D55D0-E581-4A59-BA90-7FA37D7F7124}"/>
    <pc:docChg chg="modSld">
      <pc:chgData name="Charity Hunt" userId="S::huntch@bridgwater.ac.uk::658eac3f-19bc-4430-aaa5-1c0079652577" providerId="AD" clId="Web-{A78D55D0-E581-4A59-BA90-7FA37D7F7124}" dt="2020-06-02T12:16:37.948" v="4" actId="20577"/>
      <pc:docMkLst>
        <pc:docMk/>
      </pc:docMkLst>
      <pc:sldChg chg="modSp">
        <pc:chgData name="Charity Hunt" userId="S::huntch@bridgwater.ac.uk::658eac3f-19bc-4430-aaa5-1c0079652577" providerId="AD" clId="Web-{A78D55D0-E581-4A59-BA90-7FA37D7F7124}" dt="2020-06-02T12:16:37.198" v="3" actId="20577"/>
        <pc:sldMkLst>
          <pc:docMk/>
          <pc:sldMk cId="672324684" sldId="310"/>
        </pc:sldMkLst>
        <pc:spChg chg="mod">
          <ac:chgData name="Charity Hunt" userId="S::huntch@bridgwater.ac.uk::658eac3f-19bc-4430-aaa5-1c0079652577" providerId="AD" clId="Web-{A78D55D0-E581-4A59-BA90-7FA37D7F7124}" dt="2020-06-02T12:16:37.198" v="3" actId="20577"/>
          <ac:spMkLst>
            <pc:docMk/>
            <pc:sldMk cId="672324684" sldId="310"/>
            <ac:spMk id="6" creationId="{00000000-0000-0000-0000-000000000000}"/>
          </ac:spMkLst>
        </pc:spChg>
      </pc:sldChg>
    </pc:docChg>
  </pc:docChgLst>
  <pc:docChgLst>
    <pc:chgData name="Vicky Govier" userId="S::govierv@bridgwater.ac.uk::34325856-9e48-46c2-82b9-9eb5a588d0a5" providerId="AD" clId="Web-{86F886C2-5F93-40C8-ABD0-9AE5091C5F79}"/>
    <pc:docChg chg="modSld">
      <pc:chgData name="Vicky Govier" userId="S::govierv@bridgwater.ac.uk::34325856-9e48-46c2-82b9-9eb5a588d0a5" providerId="AD" clId="Web-{86F886C2-5F93-40C8-ABD0-9AE5091C5F79}" dt="2020-06-02T13:06:25.215" v="12" actId="1076"/>
      <pc:docMkLst>
        <pc:docMk/>
      </pc:docMkLst>
      <pc:sldChg chg="modSp">
        <pc:chgData name="Vicky Govier" userId="S::govierv@bridgwater.ac.uk::34325856-9e48-46c2-82b9-9eb5a588d0a5" providerId="AD" clId="Web-{86F886C2-5F93-40C8-ABD0-9AE5091C5F79}" dt="2020-06-02T13:05:40.684" v="2" actId="1076"/>
        <pc:sldMkLst>
          <pc:docMk/>
          <pc:sldMk cId="3330659720" sldId="294"/>
        </pc:sldMkLst>
        <pc:picChg chg="mod">
          <ac:chgData name="Vicky Govier" userId="S::govierv@bridgwater.ac.uk::34325856-9e48-46c2-82b9-9eb5a588d0a5" providerId="AD" clId="Web-{86F886C2-5F93-40C8-ABD0-9AE5091C5F79}" dt="2020-06-02T13:05:40.684" v="2" actId="1076"/>
          <ac:picMkLst>
            <pc:docMk/>
            <pc:sldMk cId="3330659720" sldId="294"/>
            <ac:picMk id="29" creationId="{00000000-0000-0000-0000-000000000000}"/>
          </ac:picMkLst>
        </pc:picChg>
      </pc:sldChg>
      <pc:sldChg chg="modSp">
        <pc:chgData name="Vicky Govier" userId="S::govierv@bridgwater.ac.uk::34325856-9e48-46c2-82b9-9eb5a588d0a5" providerId="AD" clId="Web-{86F886C2-5F93-40C8-ABD0-9AE5091C5F79}" dt="2020-06-02T13:06:25.215" v="12" actId="1076"/>
        <pc:sldMkLst>
          <pc:docMk/>
          <pc:sldMk cId="1823376408" sldId="300"/>
        </pc:sldMkLst>
        <pc:grpChg chg="mod">
          <ac:chgData name="Vicky Govier" userId="S::govierv@bridgwater.ac.uk::34325856-9e48-46c2-82b9-9eb5a588d0a5" providerId="AD" clId="Web-{86F886C2-5F93-40C8-ABD0-9AE5091C5F79}" dt="2020-06-02T13:06:20.824" v="11" actId="1076"/>
          <ac:grpSpMkLst>
            <pc:docMk/>
            <pc:sldMk cId="1823376408" sldId="300"/>
            <ac:grpSpMk id="8" creationId="{00000000-0000-0000-0000-000000000000}"/>
          </ac:grpSpMkLst>
        </pc:grpChg>
        <pc:picChg chg="mod">
          <ac:chgData name="Vicky Govier" userId="S::govierv@bridgwater.ac.uk::34325856-9e48-46c2-82b9-9eb5a588d0a5" providerId="AD" clId="Web-{86F886C2-5F93-40C8-ABD0-9AE5091C5F79}" dt="2020-06-02T13:06:25.215" v="12" actId="1076"/>
          <ac:picMkLst>
            <pc:docMk/>
            <pc:sldMk cId="1823376408" sldId="300"/>
            <ac:picMk id="4" creationId="{00000000-0000-0000-0000-000000000000}"/>
          </ac:picMkLst>
        </pc:picChg>
      </pc:sldChg>
      <pc:sldChg chg="modSp">
        <pc:chgData name="Vicky Govier" userId="S::govierv@bridgwater.ac.uk::34325856-9e48-46c2-82b9-9eb5a588d0a5" providerId="AD" clId="Web-{86F886C2-5F93-40C8-ABD0-9AE5091C5F79}" dt="2020-06-02T13:06:02.309" v="6" actId="1076"/>
        <pc:sldMkLst>
          <pc:docMk/>
          <pc:sldMk cId="3484592128" sldId="301"/>
        </pc:sldMkLst>
        <pc:picChg chg="mod">
          <ac:chgData name="Vicky Govier" userId="S::govierv@bridgwater.ac.uk::34325856-9e48-46c2-82b9-9eb5a588d0a5" providerId="AD" clId="Web-{86F886C2-5F93-40C8-ABD0-9AE5091C5F79}" dt="2020-06-02T13:06:02.309" v="6" actId="1076"/>
          <ac:picMkLst>
            <pc:docMk/>
            <pc:sldMk cId="3484592128" sldId="301"/>
            <ac:picMk id="2" creationId="{00000000-0000-0000-0000-000000000000}"/>
          </ac:picMkLst>
        </pc:picChg>
        <pc:picChg chg="mod">
          <ac:chgData name="Vicky Govier" userId="S::govierv@bridgwater.ac.uk::34325856-9e48-46c2-82b9-9eb5a588d0a5" providerId="AD" clId="Web-{86F886C2-5F93-40C8-ABD0-9AE5091C5F79}" dt="2020-06-02T13:05:56.621" v="5" actId="1076"/>
          <ac:picMkLst>
            <pc:docMk/>
            <pc:sldMk cId="3484592128" sldId="301"/>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8475"/>
          </a:xfrm>
          <a:prstGeom prst="rect">
            <a:avLst/>
          </a:prstGeom>
        </p:spPr>
        <p:txBody>
          <a:bodyPr vert="horz" lIns="91440" tIns="45720" rIns="91440" bIns="45720" rtlCol="0"/>
          <a:lstStyle>
            <a:lvl1pPr algn="r">
              <a:defRPr sz="1200"/>
            </a:lvl1pPr>
          </a:lstStyle>
          <a:p>
            <a:fld id="{696F403C-FFFA-41F4-BB91-DA1D2D3F2820}" type="datetimeFigureOut">
              <a:rPr lang="en-GB" smtClean="0"/>
              <a:t>13/07/2020</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8376"/>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1"/>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1"/>
            <a:ext cx="2946400" cy="498475"/>
          </a:xfrm>
          <a:prstGeom prst="rect">
            <a:avLst/>
          </a:prstGeom>
        </p:spPr>
        <p:txBody>
          <a:bodyPr vert="horz" lIns="91440" tIns="45720" rIns="91440" bIns="45720" rtlCol="0" anchor="b"/>
          <a:lstStyle>
            <a:lvl1pPr algn="r">
              <a:defRPr sz="1200"/>
            </a:lvl1pPr>
          </a:lstStyle>
          <a:p>
            <a:fld id="{2F3834AE-E2C5-4E34-B5B6-6A709A597140}" type="slidenum">
              <a:rPr lang="en-GB" smtClean="0"/>
              <a:t>‹#›</a:t>
            </a:fld>
            <a:endParaRPr lang="en-GB"/>
          </a:p>
        </p:txBody>
      </p:sp>
    </p:spTree>
    <p:extLst>
      <p:ext uri="{BB962C8B-B14F-4D97-AF65-F5344CB8AC3E}">
        <p14:creationId xmlns:p14="http://schemas.microsoft.com/office/powerpoint/2010/main" val="336278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2</a:t>
            </a:fld>
            <a:endParaRPr lang="en-GB"/>
          </a:p>
        </p:txBody>
      </p:sp>
    </p:spTree>
    <p:extLst>
      <p:ext uri="{BB962C8B-B14F-4D97-AF65-F5344CB8AC3E}">
        <p14:creationId xmlns:p14="http://schemas.microsoft.com/office/powerpoint/2010/main" val="629461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3</a:t>
            </a:fld>
            <a:endParaRPr lang="en-GB"/>
          </a:p>
        </p:txBody>
      </p:sp>
    </p:spTree>
    <p:extLst>
      <p:ext uri="{BB962C8B-B14F-4D97-AF65-F5344CB8AC3E}">
        <p14:creationId xmlns:p14="http://schemas.microsoft.com/office/powerpoint/2010/main" val="1061202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4</a:t>
            </a:fld>
            <a:endParaRPr lang="en-GB"/>
          </a:p>
        </p:txBody>
      </p:sp>
    </p:spTree>
    <p:extLst>
      <p:ext uri="{BB962C8B-B14F-4D97-AF65-F5344CB8AC3E}">
        <p14:creationId xmlns:p14="http://schemas.microsoft.com/office/powerpoint/2010/main" val="575635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5</a:t>
            </a:fld>
            <a:endParaRPr lang="en-GB"/>
          </a:p>
        </p:txBody>
      </p:sp>
    </p:spTree>
    <p:extLst>
      <p:ext uri="{BB962C8B-B14F-4D97-AF65-F5344CB8AC3E}">
        <p14:creationId xmlns:p14="http://schemas.microsoft.com/office/powerpoint/2010/main" val="49731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6</a:t>
            </a:fld>
            <a:endParaRPr lang="en-GB"/>
          </a:p>
        </p:txBody>
      </p:sp>
    </p:spTree>
    <p:extLst>
      <p:ext uri="{BB962C8B-B14F-4D97-AF65-F5344CB8AC3E}">
        <p14:creationId xmlns:p14="http://schemas.microsoft.com/office/powerpoint/2010/main" val="3693740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7</a:t>
            </a:fld>
            <a:endParaRPr lang="en-GB"/>
          </a:p>
        </p:txBody>
      </p:sp>
    </p:spTree>
    <p:extLst>
      <p:ext uri="{BB962C8B-B14F-4D97-AF65-F5344CB8AC3E}">
        <p14:creationId xmlns:p14="http://schemas.microsoft.com/office/powerpoint/2010/main" val="980316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8</a:t>
            </a:fld>
            <a:endParaRPr lang="en-GB"/>
          </a:p>
        </p:txBody>
      </p:sp>
    </p:spTree>
    <p:extLst>
      <p:ext uri="{BB962C8B-B14F-4D97-AF65-F5344CB8AC3E}">
        <p14:creationId xmlns:p14="http://schemas.microsoft.com/office/powerpoint/2010/main" val="1907095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9</a:t>
            </a:fld>
            <a:endParaRPr lang="en-GB"/>
          </a:p>
        </p:txBody>
      </p:sp>
    </p:spTree>
    <p:extLst>
      <p:ext uri="{BB962C8B-B14F-4D97-AF65-F5344CB8AC3E}">
        <p14:creationId xmlns:p14="http://schemas.microsoft.com/office/powerpoint/2010/main" val="2421208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3834AE-E2C5-4E34-B5B6-6A709A597140}" type="slidenum">
              <a:rPr lang="en-GB" smtClean="0"/>
              <a:t>13</a:t>
            </a:fld>
            <a:endParaRPr lang="en-GB"/>
          </a:p>
        </p:txBody>
      </p:sp>
    </p:spTree>
    <p:extLst>
      <p:ext uri="{BB962C8B-B14F-4D97-AF65-F5344CB8AC3E}">
        <p14:creationId xmlns:p14="http://schemas.microsoft.com/office/powerpoint/2010/main" val="1156080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237967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2015491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57176-93C5-3849-9E91-5789EE30ED5C}"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755592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857176-93C5-3849-9E91-5789EE30ED5C}"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418450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857176-93C5-3849-9E91-5789EE30ED5C}" type="datetimeFigureOut">
              <a:rPr lang="en-US" smtClean="0"/>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119398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857176-93C5-3849-9E91-5789EE30ED5C}" type="datetimeFigureOut">
              <a:rPr lang="en-US" smtClean="0"/>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120399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57176-93C5-3849-9E91-5789EE30ED5C}" type="datetimeFigureOut">
              <a:rPr lang="en-US" smtClean="0"/>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1799325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857176-93C5-3849-9E91-5789EE30ED5C}"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79622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857176-93C5-3849-9E91-5789EE30ED5C}"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359173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581156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857176-93C5-3849-9E91-5789EE30ED5C}"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1E5EA-28D6-A549-A7A7-EB48A5FC2996}" type="slidenum">
              <a:rPr lang="en-US" smtClean="0"/>
              <a:t>‹#›</a:t>
            </a:fld>
            <a:endParaRPr lang="en-US"/>
          </a:p>
        </p:txBody>
      </p:sp>
    </p:spTree>
    <p:extLst>
      <p:ext uri="{BB962C8B-B14F-4D97-AF65-F5344CB8AC3E}">
        <p14:creationId xmlns:p14="http://schemas.microsoft.com/office/powerpoint/2010/main" val="2820384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57176-93C5-3849-9E91-5789EE30ED5C}" type="datetimeFigureOut">
              <a:rPr lang="en-US" smtClean="0"/>
              <a:t>7/13/2020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1E5EA-28D6-A549-A7A7-EB48A5FC2996}" type="slidenum">
              <a:rPr lang="en-US" smtClean="0"/>
              <a:t>‹#›</a:t>
            </a:fld>
            <a:endParaRPr lang="en-US"/>
          </a:p>
        </p:txBody>
      </p:sp>
    </p:spTree>
    <p:extLst>
      <p:ext uri="{BB962C8B-B14F-4D97-AF65-F5344CB8AC3E}">
        <p14:creationId xmlns:p14="http://schemas.microsoft.com/office/powerpoint/2010/main" val="2271824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F7DDE35B-22C3-484F-AB62-27EEBF666191}"/>
              </a:ext>
            </a:extLst>
          </p:cNvPr>
          <p:cNvPicPr>
            <a:picLocks noChangeAspect="1"/>
          </p:cNvPicPr>
          <p:nvPr/>
        </p:nvPicPr>
        <p:blipFill>
          <a:blip r:embed="rId2"/>
          <a:stretch>
            <a:fillRect/>
          </a:stretch>
        </p:blipFill>
        <p:spPr>
          <a:xfrm>
            <a:off x="0" y="0"/>
            <a:ext cx="9144000" cy="6858000"/>
          </a:xfrm>
          <a:prstGeom prst="rect">
            <a:avLst/>
          </a:prstGeom>
        </p:spPr>
      </p:pic>
      <p:sp>
        <p:nvSpPr>
          <p:cNvPr id="5" name="Subtitle 2">
            <a:extLst>
              <a:ext uri="{FF2B5EF4-FFF2-40B4-BE49-F238E27FC236}">
                <a16:creationId xmlns:a16="http://schemas.microsoft.com/office/drawing/2014/main" id="{3D2BD2EF-47F6-A44D-9711-0449778EAAA7}"/>
              </a:ext>
            </a:extLst>
          </p:cNvPr>
          <p:cNvSpPr txBox="1">
            <a:spLocks/>
          </p:cNvSpPr>
          <p:nvPr/>
        </p:nvSpPr>
        <p:spPr>
          <a:xfrm>
            <a:off x="685800" y="1429129"/>
            <a:ext cx="6345621" cy="35685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GB" sz="3600" b="1" dirty="0" smtClean="0">
                <a:solidFill>
                  <a:schemeClr val="bg1"/>
                </a:solidFill>
                <a:ea typeface="Verdana" panose="020B0604030504040204" pitchFamily="34" charset="0"/>
                <a:cs typeface="Verdana" panose="020B0604030504040204" pitchFamily="34" charset="0"/>
              </a:rPr>
              <a:t>APPRENTICESHIPS</a:t>
            </a:r>
          </a:p>
          <a:p>
            <a:pPr algn="l">
              <a:lnSpc>
                <a:spcPct val="100000"/>
              </a:lnSpc>
            </a:pPr>
            <a:endParaRPr lang="en-GB" sz="3600" b="1" dirty="0">
              <a:solidFill>
                <a:schemeClr val="bg1"/>
              </a:solidFill>
              <a:ea typeface="Verdana" panose="020B0604030504040204" pitchFamily="34" charset="0"/>
              <a:cs typeface="Verdana" panose="020B0604030504040204" pitchFamily="34" charset="0"/>
            </a:endParaRPr>
          </a:p>
          <a:p>
            <a:pPr algn="l">
              <a:lnSpc>
                <a:spcPct val="100000"/>
              </a:lnSpc>
            </a:pPr>
            <a:r>
              <a:rPr lang="en-GB" sz="3600" b="1" dirty="0" smtClean="0">
                <a:solidFill>
                  <a:schemeClr val="bg1"/>
                </a:solidFill>
                <a:ea typeface="Verdana" panose="020B0604030504040204" pitchFamily="34" charset="0"/>
                <a:cs typeface="Verdana" panose="020B0604030504040204" pitchFamily="34" charset="0"/>
              </a:rPr>
              <a:t>Support with Interviews</a:t>
            </a:r>
          </a:p>
          <a:p>
            <a:pPr algn="l">
              <a:lnSpc>
                <a:spcPct val="100000"/>
              </a:lnSpc>
            </a:pPr>
            <a:r>
              <a:rPr lang="en-GB" sz="3600" b="1" dirty="0" smtClean="0">
                <a:solidFill>
                  <a:schemeClr val="bg1"/>
                </a:solidFill>
                <a:ea typeface="Verdana" panose="020B0604030504040204" pitchFamily="34" charset="0"/>
                <a:cs typeface="Verdana" panose="020B0604030504040204" pitchFamily="34" charset="0"/>
              </a:rPr>
              <a:t> </a:t>
            </a:r>
            <a:endParaRPr lang="en-GB" sz="3600" b="1" dirty="0">
              <a:solidFill>
                <a:schemeClr val="bg1"/>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47721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r="7771"/>
          <a:stretch/>
        </p:blipFill>
        <p:spPr>
          <a:xfrm>
            <a:off x="0" y="1"/>
            <a:ext cx="9155911" cy="554946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1"/>
          <p:cNvSpPr>
            <a:spLocks noChangeArrowheads="1"/>
          </p:cNvSpPr>
          <p:nvPr/>
        </p:nvSpPr>
        <p:spPr bwMode="auto">
          <a:xfrm>
            <a:off x="-1523999" y="-330352"/>
            <a:ext cx="65" cy="6607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33327" rIns="0" bIns="133308" numCol="1" anchor="ctr" anchorCtr="0" compatLnSpc="1">
            <a:prstTxWarp prst="textNoShape">
              <a:avLst/>
            </a:prstTxWarp>
            <a:spAutoFit/>
          </a:bodyPr>
          <a:lstStyle/>
          <a:p>
            <a:pPr eaLnBrk="0" fontAlgn="base" hangingPunct="0">
              <a:spcBef>
                <a:spcPct val="0"/>
              </a:spcBef>
              <a:spcAft>
                <a:spcPct val="0"/>
              </a:spcAft>
            </a:pPr>
            <a:endParaRPr lang="en-US" altLang="en-US" dirty="0">
              <a:latin typeface="Arial" panose="020B0604020202020204" pitchFamily="34" charset="0"/>
            </a:endParaRPr>
          </a:p>
          <a:p>
            <a:pPr eaLnBrk="0" fontAlgn="base" hangingPunct="0">
              <a:spcBef>
                <a:spcPct val="0"/>
              </a:spcBef>
              <a:spcAft>
                <a:spcPct val="0"/>
              </a:spcAft>
            </a:pPr>
            <a:endParaRPr lang="en-US" altLang="en-US" sz="1400" dirty="0">
              <a:solidFill>
                <a:srgbClr val="0B0C0C"/>
              </a:solidFill>
              <a:latin typeface="nta"/>
            </a:endParaRPr>
          </a:p>
        </p:txBody>
      </p:sp>
      <p:sp>
        <p:nvSpPr>
          <p:cNvPr id="5" name="AutoShape 4" descr="Image result for osborne clarke"/>
          <p:cNvSpPr>
            <a:spLocks noChangeAspect="1" noChangeArrowheads="1"/>
          </p:cNvSpPr>
          <p:nvPr/>
        </p:nvSpPr>
        <p:spPr bwMode="auto">
          <a:xfrm>
            <a:off x="-136842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11" name="Straight Connector 10"/>
          <p:cNvCxnSpPr/>
          <p:nvPr/>
        </p:nvCxnSpPr>
        <p:spPr>
          <a:xfrm>
            <a:off x="1042464" y="633350"/>
            <a:ext cx="38550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4731" y="293631"/>
            <a:ext cx="4999398" cy="3477875"/>
          </a:xfrm>
          <a:prstGeom prst="rect">
            <a:avLst/>
          </a:prstGeom>
          <a:solidFill>
            <a:srgbClr val="0070C0">
              <a:alpha val="85000"/>
            </a:srgbClr>
          </a:solidFill>
        </p:spPr>
        <p:txBody>
          <a:bodyPr wrap="square" rtlCol="0">
            <a:spAutoFit/>
          </a:bodyPr>
          <a:lstStyle/>
          <a:p>
            <a:r>
              <a:rPr lang="en-GB" sz="2800" dirty="0" smtClean="0">
                <a:solidFill>
                  <a:schemeClr val="bg1"/>
                </a:solidFill>
              </a:rPr>
              <a:t>The things you need to Prepare:</a:t>
            </a:r>
          </a:p>
          <a:p>
            <a:endParaRPr lang="en-GB" sz="2400" dirty="0" smtClean="0">
              <a:solidFill>
                <a:schemeClr val="bg1"/>
              </a:solidFill>
            </a:endParaRPr>
          </a:p>
          <a:p>
            <a:pPr marL="457200" indent="-457200">
              <a:buFont typeface="Arial" panose="020B0604020202020204" pitchFamily="34" charset="0"/>
              <a:buChar char="•"/>
            </a:pPr>
            <a:r>
              <a:rPr lang="en-GB" sz="2400" dirty="0" smtClean="0">
                <a:solidFill>
                  <a:schemeClr val="bg1"/>
                </a:solidFill>
              </a:rPr>
              <a:t>Understanding the employer and the job role</a:t>
            </a:r>
          </a:p>
          <a:p>
            <a:endParaRPr lang="en-GB" sz="2400" dirty="0" smtClean="0">
              <a:solidFill>
                <a:schemeClr val="bg1"/>
              </a:solidFill>
            </a:endParaRPr>
          </a:p>
          <a:p>
            <a:pPr marL="457200" indent="-457200">
              <a:buFont typeface="Arial" panose="020B0604020202020204" pitchFamily="34" charset="0"/>
              <a:buChar char="•"/>
            </a:pPr>
            <a:r>
              <a:rPr lang="en-GB" sz="2400" dirty="0" smtClean="0">
                <a:solidFill>
                  <a:schemeClr val="bg1"/>
                </a:solidFill>
              </a:rPr>
              <a:t>Answers to questions &amp; questions to ask</a:t>
            </a:r>
          </a:p>
          <a:p>
            <a:pPr marL="457200" indent="-457200">
              <a:buFont typeface="Arial" panose="020B0604020202020204" pitchFamily="34" charset="0"/>
              <a:buChar char="•"/>
            </a:pPr>
            <a:endParaRPr lang="en-GB" sz="2400" dirty="0">
              <a:solidFill>
                <a:schemeClr val="bg1"/>
              </a:solidFill>
            </a:endParaRPr>
          </a:p>
          <a:p>
            <a:pPr marL="457200" indent="-457200">
              <a:buFont typeface="Arial" panose="020B0604020202020204" pitchFamily="34" charset="0"/>
              <a:buChar char="•"/>
            </a:pPr>
            <a:r>
              <a:rPr lang="en-GB" sz="2400" dirty="0" smtClean="0">
                <a:solidFill>
                  <a:schemeClr val="bg1"/>
                </a:solidFill>
              </a:rPr>
              <a:t>Positive mind-set</a:t>
            </a:r>
            <a:r>
              <a:rPr lang="en-GB" sz="2400" dirty="0" smtClean="0">
                <a:solidFill>
                  <a:schemeClr val="bg1"/>
                </a:solidFill>
              </a:rPr>
              <a:t> </a:t>
            </a:r>
            <a:r>
              <a:rPr lang="en-GB" sz="2400" dirty="0">
                <a:solidFill>
                  <a:schemeClr val="bg1"/>
                </a:solidFill>
              </a:rPr>
              <a:t>on the </a:t>
            </a:r>
            <a:r>
              <a:rPr lang="en-GB" sz="2400" dirty="0" smtClean="0">
                <a:solidFill>
                  <a:schemeClr val="bg1"/>
                </a:solidFill>
              </a:rPr>
              <a:t>day</a:t>
            </a:r>
            <a:endParaRPr lang="en-GB" sz="2400" dirty="0" smtClean="0">
              <a:solidFill>
                <a:schemeClr val="bg1"/>
              </a:solidFill>
            </a:endParaRPr>
          </a:p>
        </p:txBody>
      </p:sp>
    </p:spTree>
    <p:extLst>
      <p:ext uri="{BB962C8B-B14F-4D97-AF65-F5344CB8AC3E}">
        <p14:creationId xmlns:p14="http://schemas.microsoft.com/office/powerpoint/2010/main" val="2696641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3979" t="10060" b="7238"/>
          <a:stretch/>
        </p:blipFill>
        <p:spPr>
          <a:xfrm>
            <a:off x="0" y="-1"/>
            <a:ext cx="9144000" cy="558099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extBox 5"/>
          <p:cNvSpPr txBox="1"/>
          <p:nvPr/>
        </p:nvSpPr>
        <p:spPr>
          <a:xfrm>
            <a:off x="274730" y="293631"/>
            <a:ext cx="5946455" cy="4278094"/>
          </a:xfrm>
          <a:prstGeom prst="rect">
            <a:avLst/>
          </a:prstGeom>
          <a:solidFill>
            <a:srgbClr val="0070C0">
              <a:alpha val="85000"/>
            </a:srgbClr>
          </a:solidFill>
        </p:spPr>
        <p:txBody>
          <a:bodyPr wrap="square" rtlCol="0">
            <a:spAutoFit/>
          </a:bodyPr>
          <a:lstStyle/>
          <a:p>
            <a:r>
              <a:rPr lang="en-GB" sz="2800" dirty="0" smtClean="0">
                <a:solidFill>
                  <a:schemeClr val="bg1"/>
                </a:solidFill>
              </a:rPr>
              <a:t>Understanding the employer and the job role:</a:t>
            </a:r>
          </a:p>
          <a:p>
            <a:endParaRPr lang="en-GB" sz="1200" dirty="0" smtClean="0">
              <a:solidFill>
                <a:schemeClr val="bg1"/>
              </a:solidFill>
            </a:endParaRPr>
          </a:p>
          <a:p>
            <a:r>
              <a:rPr lang="en-GB" sz="2400" dirty="0" smtClean="0">
                <a:solidFill>
                  <a:schemeClr val="bg1"/>
                </a:solidFill>
              </a:rPr>
              <a:t>The Employer</a:t>
            </a:r>
          </a:p>
          <a:p>
            <a:pPr marL="285750" indent="-285750">
              <a:buFont typeface="Arial" panose="020B0604020202020204" pitchFamily="34" charset="0"/>
              <a:buChar char="•"/>
            </a:pPr>
            <a:r>
              <a:rPr lang="en-GB" dirty="0" smtClean="0">
                <a:solidFill>
                  <a:schemeClr val="bg1"/>
                </a:solidFill>
              </a:rPr>
              <a:t>When invited to interview, ensure that you research details about the organisation.  This will both impress the employer, but allow you to answer questions with confidence.  Think about:- </a:t>
            </a:r>
            <a:endParaRPr lang="en-GB" dirty="0">
              <a:solidFill>
                <a:schemeClr val="bg1"/>
              </a:solidFill>
            </a:endParaRPr>
          </a:p>
          <a:p>
            <a:r>
              <a:rPr lang="en-GB" dirty="0" smtClean="0">
                <a:solidFill>
                  <a:schemeClr val="bg1"/>
                </a:solidFill>
              </a:rPr>
              <a:t>- </a:t>
            </a:r>
            <a:r>
              <a:rPr lang="en-GB" dirty="0" smtClean="0">
                <a:solidFill>
                  <a:schemeClr val="bg1"/>
                </a:solidFill>
              </a:rPr>
              <a:t>What are the aims and values of the organisation?</a:t>
            </a:r>
          </a:p>
          <a:p>
            <a:r>
              <a:rPr lang="en-GB" dirty="0" smtClean="0">
                <a:solidFill>
                  <a:schemeClr val="bg1"/>
                </a:solidFill>
              </a:rPr>
              <a:t>- </a:t>
            </a:r>
            <a:r>
              <a:rPr lang="en-GB" dirty="0" smtClean="0">
                <a:solidFill>
                  <a:schemeClr val="bg1"/>
                </a:solidFill>
              </a:rPr>
              <a:t>Who are their customers?</a:t>
            </a:r>
          </a:p>
          <a:p>
            <a:r>
              <a:rPr lang="en-GB" dirty="0" smtClean="0">
                <a:solidFill>
                  <a:schemeClr val="bg1"/>
                </a:solidFill>
              </a:rPr>
              <a:t>- </a:t>
            </a:r>
            <a:r>
              <a:rPr lang="en-GB" dirty="0" smtClean="0">
                <a:solidFill>
                  <a:schemeClr val="bg1"/>
                </a:solidFill>
              </a:rPr>
              <a:t>What projects are the organisation currently 	involved in?</a:t>
            </a:r>
          </a:p>
          <a:p>
            <a:endParaRPr lang="en-GB" dirty="0" smtClean="0">
              <a:solidFill>
                <a:schemeClr val="bg1"/>
              </a:solidFill>
            </a:endParaRPr>
          </a:p>
          <a:p>
            <a:pPr marL="285750" indent="-285750">
              <a:buFont typeface="Arial" panose="020B0604020202020204" pitchFamily="34" charset="0"/>
              <a:buChar char="•"/>
            </a:pPr>
            <a:r>
              <a:rPr lang="en-GB" dirty="0" smtClean="0">
                <a:solidFill>
                  <a:schemeClr val="bg1"/>
                </a:solidFill>
              </a:rPr>
              <a:t>Whilst completing this research, it may bring up ideas for questions you would like to ask your potential employer!</a:t>
            </a:r>
            <a:endParaRPr lang="en-GB" sz="2400" dirty="0" smtClean="0">
              <a:solidFill>
                <a:schemeClr val="bg1"/>
              </a:solidFill>
            </a:endParaRPr>
          </a:p>
        </p:txBody>
      </p:sp>
    </p:spTree>
    <p:extLst>
      <p:ext uri="{BB962C8B-B14F-4D97-AF65-F5344CB8AC3E}">
        <p14:creationId xmlns:p14="http://schemas.microsoft.com/office/powerpoint/2010/main" val="3753485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3979" t="10060" b="7238"/>
          <a:stretch/>
        </p:blipFill>
        <p:spPr>
          <a:xfrm>
            <a:off x="0" y="-1"/>
            <a:ext cx="9144000" cy="558099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extBox 5"/>
          <p:cNvSpPr txBox="1"/>
          <p:nvPr/>
        </p:nvSpPr>
        <p:spPr>
          <a:xfrm>
            <a:off x="274730" y="293631"/>
            <a:ext cx="5946455" cy="5386090"/>
          </a:xfrm>
          <a:prstGeom prst="rect">
            <a:avLst/>
          </a:prstGeom>
          <a:solidFill>
            <a:srgbClr val="0070C0">
              <a:alpha val="85000"/>
            </a:srgbClr>
          </a:solidFill>
        </p:spPr>
        <p:txBody>
          <a:bodyPr wrap="square" rtlCol="0">
            <a:spAutoFit/>
          </a:bodyPr>
          <a:lstStyle/>
          <a:p>
            <a:r>
              <a:rPr lang="en-GB" sz="2800" dirty="0">
                <a:solidFill>
                  <a:schemeClr val="bg1"/>
                </a:solidFill>
              </a:rPr>
              <a:t>Understanding the employer and the job role:</a:t>
            </a:r>
          </a:p>
          <a:p>
            <a:endParaRPr lang="en-GB" sz="1200" dirty="0">
              <a:solidFill>
                <a:schemeClr val="bg1"/>
              </a:solidFill>
            </a:endParaRPr>
          </a:p>
          <a:p>
            <a:r>
              <a:rPr lang="en-GB" sz="2400" dirty="0">
                <a:solidFill>
                  <a:schemeClr val="bg1"/>
                </a:solidFill>
              </a:rPr>
              <a:t>The Job Role</a:t>
            </a:r>
          </a:p>
          <a:p>
            <a:pPr marL="285750" indent="-285750">
              <a:buFont typeface="Arial" panose="020B0604020202020204" pitchFamily="34" charset="0"/>
              <a:buChar char="•"/>
            </a:pPr>
            <a:r>
              <a:rPr lang="en-GB" dirty="0">
                <a:solidFill>
                  <a:schemeClr val="bg1"/>
                </a:solidFill>
              </a:rPr>
              <a:t>When invited to interview, ensure that you review your application and look further at the job specification, as the employer will want to find the right person to fit those tasks!  </a:t>
            </a:r>
          </a:p>
          <a:p>
            <a:pPr marL="457200" indent="-45720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r>
              <a:rPr lang="en-GB" dirty="0">
                <a:solidFill>
                  <a:schemeClr val="bg1"/>
                </a:solidFill>
              </a:rPr>
              <a:t>Review your Application and prepare potential answers </a:t>
            </a:r>
          </a:p>
          <a:p>
            <a:r>
              <a:rPr lang="en-GB" dirty="0" smtClean="0">
                <a:solidFill>
                  <a:schemeClr val="bg1"/>
                </a:solidFill>
              </a:rPr>
              <a:t>- </a:t>
            </a:r>
            <a:r>
              <a:rPr lang="en-GB" dirty="0">
                <a:solidFill>
                  <a:schemeClr val="bg1"/>
                </a:solidFill>
              </a:rPr>
              <a:t>The interview might ask you to elaborate on a 	certain role or responsibility you’ve held.</a:t>
            </a:r>
          </a:p>
          <a:p>
            <a:r>
              <a:rPr lang="en-GB" dirty="0">
                <a:solidFill>
                  <a:schemeClr val="bg1"/>
                </a:solidFill>
              </a:rPr>
              <a:t>  </a:t>
            </a:r>
          </a:p>
          <a:p>
            <a:pPr marL="285750" indent="-285750">
              <a:buFont typeface="Arial" panose="020B0604020202020204" pitchFamily="34" charset="0"/>
              <a:buChar char="•"/>
            </a:pPr>
            <a:r>
              <a:rPr lang="en-GB" dirty="0">
                <a:solidFill>
                  <a:schemeClr val="bg1"/>
                </a:solidFill>
              </a:rPr>
              <a:t>Review the job specification or </a:t>
            </a:r>
            <a:r>
              <a:rPr lang="en-GB" dirty="0" smtClean="0">
                <a:solidFill>
                  <a:schemeClr val="bg1"/>
                </a:solidFill>
              </a:rPr>
              <a:t>advert</a:t>
            </a:r>
          </a:p>
          <a:p>
            <a:r>
              <a:rPr lang="en-GB" dirty="0" smtClean="0">
                <a:solidFill>
                  <a:schemeClr val="bg1"/>
                </a:solidFill>
              </a:rPr>
              <a:t>- Look </a:t>
            </a:r>
            <a:r>
              <a:rPr lang="en-GB" dirty="0">
                <a:solidFill>
                  <a:schemeClr val="bg1"/>
                </a:solidFill>
              </a:rPr>
              <a:t>at the Desired Skills.  Can you think of </a:t>
            </a:r>
            <a:r>
              <a:rPr lang="en-GB" dirty="0" smtClean="0">
                <a:solidFill>
                  <a:schemeClr val="bg1"/>
                </a:solidFill>
              </a:rPr>
              <a:t>examples </a:t>
            </a:r>
            <a:r>
              <a:rPr lang="en-GB" dirty="0">
                <a:solidFill>
                  <a:schemeClr val="bg1"/>
                </a:solidFill>
              </a:rPr>
              <a:t>where you have picked up these skills</a:t>
            </a:r>
            <a:r>
              <a:rPr lang="en-GB" dirty="0" smtClean="0">
                <a:solidFill>
                  <a:schemeClr val="bg1"/>
                </a:solidFill>
              </a:rPr>
              <a:t>?</a:t>
            </a:r>
          </a:p>
          <a:p>
            <a:r>
              <a:rPr lang="en-GB" dirty="0" smtClean="0">
                <a:solidFill>
                  <a:schemeClr val="bg1"/>
                </a:solidFill>
              </a:rPr>
              <a:t>- </a:t>
            </a:r>
            <a:r>
              <a:rPr lang="en-GB" dirty="0">
                <a:solidFill>
                  <a:schemeClr val="bg1"/>
                </a:solidFill>
              </a:rPr>
              <a:t>Look at the Personal Qualities.  Can you think of </a:t>
            </a:r>
            <a:r>
              <a:rPr lang="en-GB" dirty="0" smtClean="0">
                <a:solidFill>
                  <a:schemeClr val="bg1"/>
                </a:solidFill>
              </a:rPr>
              <a:t>examples </a:t>
            </a:r>
            <a:r>
              <a:rPr lang="en-GB" dirty="0">
                <a:solidFill>
                  <a:schemeClr val="bg1"/>
                </a:solidFill>
              </a:rPr>
              <a:t>where you have gained this experience?</a:t>
            </a:r>
          </a:p>
        </p:txBody>
      </p:sp>
    </p:spTree>
    <p:extLst>
      <p:ext uri="{BB962C8B-B14F-4D97-AF65-F5344CB8AC3E}">
        <p14:creationId xmlns:p14="http://schemas.microsoft.com/office/powerpoint/2010/main" val="1875718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6097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7" name="Straight Connector 6"/>
          <p:cNvCxnSpPr/>
          <p:nvPr/>
        </p:nvCxnSpPr>
        <p:spPr>
          <a:xfrm>
            <a:off x="181383" y="741456"/>
            <a:ext cx="56479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4730" y="293631"/>
            <a:ext cx="6681241" cy="4493538"/>
          </a:xfrm>
          <a:prstGeom prst="rect">
            <a:avLst/>
          </a:prstGeom>
          <a:solidFill>
            <a:srgbClr val="0070C0">
              <a:alpha val="85000"/>
            </a:srgbClr>
          </a:solidFill>
        </p:spPr>
        <p:txBody>
          <a:bodyPr wrap="square" rtlCol="0">
            <a:spAutoFit/>
          </a:bodyPr>
          <a:lstStyle/>
          <a:p>
            <a:r>
              <a:rPr lang="en-GB" sz="2800" dirty="0">
                <a:solidFill>
                  <a:schemeClr val="bg1"/>
                </a:solidFill>
              </a:rPr>
              <a:t>Answers to questions &amp; questions to </a:t>
            </a:r>
            <a:r>
              <a:rPr lang="en-GB" sz="2800" dirty="0" smtClean="0">
                <a:solidFill>
                  <a:schemeClr val="bg1"/>
                </a:solidFill>
              </a:rPr>
              <a:t>ask:</a:t>
            </a:r>
          </a:p>
          <a:p>
            <a:endParaRPr lang="en-GB" sz="1200" dirty="0" smtClean="0">
              <a:solidFill>
                <a:schemeClr val="bg1"/>
              </a:solidFill>
            </a:endParaRPr>
          </a:p>
          <a:p>
            <a:r>
              <a:rPr lang="en-GB" sz="2400" dirty="0" smtClean="0">
                <a:solidFill>
                  <a:schemeClr val="bg1"/>
                </a:solidFill>
              </a:rPr>
              <a:t>Preparing answers to questions</a:t>
            </a:r>
          </a:p>
          <a:p>
            <a:pPr marL="457200" indent="-457200">
              <a:buFont typeface="Arial" panose="020B0604020202020204" pitchFamily="34" charset="0"/>
              <a:buChar char="•"/>
            </a:pPr>
            <a:r>
              <a:rPr lang="en-GB" dirty="0" smtClean="0">
                <a:solidFill>
                  <a:schemeClr val="bg1"/>
                </a:solidFill>
              </a:rPr>
              <a:t>Don’t be caught out by a question on the day.  Preparing answers beforehand gives you time to really think of a suitable answer</a:t>
            </a:r>
          </a:p>
          <a:p>
            <a:pPr marL="457200" indent="-457200">
              <a:buFont typeface="Arial" panose="020B0604020202020204" pitchFamily="34" charset="0"/>
              <a:buChar char="•"/>
            </a:pPr>
            <a:r>
              <a:rPr lang="en-GB" dirty="0" smtClean="0">
                <a:solidFill>
                  <a:schemeClr val="bg1"/>
                </a:solidFill>
              </a:rPr>
              <a:t>Use our Example Interview Questions Sheet, to help you prepare your answers…..</a:t>
            </a:r>
          </a:p>
          <a:p>
            <a:endParaRPr lang="en-GB" dirty="0" smtClean="0">
              <a:solidFill>
                <a:schemeClr val="bg1"/>
              </a:solidFill>
            </a:endParaRPr>
          </a:p>
          <a:p>
            <a:r>
              <a:rPr lang="en-GB" sz="2400" dirty="0" smtClean="0">
                <a:solidFill>
                  <a:schemeClr val="bg1"/>
                </a:solidFill>
              </a:rPr>
              <a:t>STAR Technique</a:t>
            </a:r>
          </a:p>
          <a:p>
            <a:pPr marL="457200" indent="-457200">
              <a:buFont typeface="Arial" panose="020B0604020202020204" pitchFamily="34" charset="0"/>
              <a:buChar char="•"/>
            </a:pPr>
            <a:r>
              <a:rPr lang="en-GB" dirty="0" smtClean="0">
                <a:solidFill>
                  <a:schemeClr val="bg1"/>
                </a:solidFill>
              </a:rPr>
              <a:t>When a question asks if you possess a specific skill and then provide and example.  EG Problem Solving.  This is called a ‘competency-based </a:t>
            </a:r>
            <a:r>
              <a:rPr lang="en-GB" dirty="0">
                <a:solidFill>
                  <a:schemeClr val="bg1"/>
                </a:solidFill>
              </a:rPr>
              <a:t>question’. The STAR technique is an excellent way to prepare and answer any potential questions</a:t>
            </a:r>
          </a:p>
          <a:p>
            <a:pPr marL="457200" indent="-457200">
              <a:buFont typeface="Arial" panose="020B0604020202020204" pitchFamily="34" charset="0"/>
              <a:buChar char="•"/>
            </a:pPr>
            <a:endParaRPr lang="en-GB" dirty="0" smtClean="0">
              <a:solidFill>
                <a:schemeClr val="bg1"/>
              </a:solidFill>
            </a:endParaRPr>
          </a:p>
        </p:txBody>
      </p:sp>
    </p:spTree>
    <p:extLst>
      <p:ext uri="{BB962C8B-B14F-4D97-AF65-F5344CB8AC3E}">
        <p14:creationId xmlns:p14="http://schemas.microsoft.com/office/powerpoint/2010/main" val="983317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6097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7" name="Straight Connector 6"/>
          <p:cNvCxnSpPr/>
          <p:nvPr/>
        </p:nvCxnSpPr>
        <p:spPr>
          <a:xfrm>
            <a:off x="181383" y="741456"/>
            <a:ext cx="56479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4730" y="293631"/>
            <a:ext cx="6681241" cy="4678204"/>
          </a:xfrm>
          <a:prstGeom prst="rect">
            <a:avLst/>
          </a:prstGeom>
          <a:solidFill>
            <a:srgbClr val="0070C0">
              <a:alpha val="85000"/>
            </a:srgbClr>
          </a:solidFill>
        </p:spPr>
        <p:txBody>
          <a:bodyPr wrap="square" rtlCol="0">
            <a:spAutoFit/>
          </a:bodyPr>
          <a:lstStyle/>
          <a:p>
            <a:r>
              <a:rPr lang="en-GB" sz="2800" dirty="0">
                <a:solidFill>
                  <a:schemeClr val="bg1"/>
                </a:solidFill>
              </a:rPr>
              <a:t>Answers to questions &amp; questions to </a:t>
            </a:r>
            <a:r>
              <a:rPr lang="en-GB" sz="2800" dirty="0" smtClean="0">
                <a:solidFill>
                  <a:schemeClr val="bg1"/>
                </a:solidFill>
              </a:rPr>
              <a:t>ask:</a:t>
            </a:r>
          </a:p>
          <a:p>
            <a:endParaRPr lang="en-GB" sz="1200" dirty="0" smtClean="0">
              <a:solidFill>
                <a:schemeClr val="bg1"/>
              </a:solidFill>
            </a:endParaRPr>
          </a:p>
          <a:p>
            <a:r>
              <a:rPr lang="en-GB" sz="2400" dirty="0">
                <a:solidFill>
                  <a:schemeClr val="bg1"/>
                </a:solidFill>
              </a:rPr>
              <a:t>STAR Technique</a:t>
            </a:r>
          </a:p>
          <a:p>
            <a:pPr marL="457200" indent="-457200">
              <a:buFont typeface="Arial" panose="020B0604020202020204" pitchFamily="34" charset="0"/>
              <a:buChar char="•"/>
            </a:pPr>
            <a:r>
              <a:rPr lang="en-GB" dirty="0" smtClean="0">
                <a:solidFill>
                  <a:schemeClr val="bg1"/>
                </a:solidFill>
              </a:rPr>
              <a:t>S </a:t>
            </a:r>
            <a:r>
              <a:rPr lang="en-GB" dirty="0">
                <a:solidFill>
                  <a:schemeClr val="bg1"/>
                </a:solidFill>
              </a:rPr>
              <a:t>= Situation: give the interviewer a context by describing the situation</a:t>
            </a:r>
            <a:r>
              <a:rPr lang="en-GB" dirty="0" smtClean="0">
                <a:solidFill>
                  <a:schemeClr val="bg1"/>
                </a:solidFill>
              </a:rPr>
              <a:t>.</a:t>
            </a:r>
          </a:p>
          <a:p>
            <a:endParaRPr lang="en-GB" dirty="0">
              <a:solidFill>
                <a:schemeClr val="bg1"/>
              </a:solidFill>
            </a:endParaRPr>
          </a:p>
          <a:p>
            <a:pPr marL="457200" indent="-457200">
              <a:buFont typeface="Arial" panose="020B0604020202020204" pitchFamily="34" charset="0"/>
              <a:buChar char="•"/>
            </a:pPr>
            <a:r>
              <a:rPr lang="en-GB" dirty="0">
                <a:solidFill>
                  <a:schemeClr val="bg1"/>
                </a:solidFill>
              </a:rPr>
              <a:t>T = Task: what was your goal or the challenge you had to overcome</a:t>
            </a:r>
            <a:r>
              <a:rPr lang="en-GB" dirty="0" smtClean="0">
                <a:solidFill>
                  <a:schemeClr val="bg1"/>
                </a:solidFill>
              </a:rPr>
              <a:t>?</a:t>
            </a:r>
            <a:endParaRPr lang="en-GB" dirty="0">
              <a:solidFill>
                <a:schemeClr val="bg1"/>
              </a:solidFill>
            </a:endParaRPr>
          </a:p>
          <a:p>
            <a:endParaRPr lang="en-GB" dirty="0" smtClean="0">
              <a:solidFill>
                <a:schemeClr val="bg1"/>
              </a:solidFill>
            </a:endParaRPr>
          </a:p>
          <a:p>
            <a:pPr marL="457200" indent="-457200">
              <a:buFont typeface="Arial" panose="020B0604020202020204" pitchFamily="34" charset="0"/>
              <a:buChar char="•"/>
            </a:pPr>
            <a:r>
              <a:rPr lang="en-GB" dirty="0" smtClean="0">
                <a:solidFill>
                  <a:schemeClr val="bg1"/>
                </a:solidFill>
              </a:rPr>
              <a:t>A </a:t>
            </a:r>
            <a:r>
              <a:rPr lang="en-GB" dirty="0">
                <a:solidFill>
                  <a:schemeClr val="bg1"/>
                </a:solidFill>
              </a:rPr>
              <a:t>= Action: tell the interviewer what your specific actions were.  Justify your decisions and your thinking.  Draw upon other related skills you used</a:t>
            </a:r>
            <a:r>
              <a:rPr lang="en-GB" dirty="0" smtClean="0">
                <a:solidFill>
                  <a:schemeClr val="bg1"/>
                </a:solidFill>
              </a:rPr>
              <a:t>.</a:t>
            </a:r>
            <a:endParaRPr lang="en-GB" dirty="0">
              <a:solidFill>
                <a:schemeClr val="bg1"/>
              </a:solidFill>
            </a:endParaRPr>
          </a:p>
          <a:p>
            <a:endParaRPr lang="en-GB" dirty="0" smtClean="0">
              <a:solidFill>
                <a:schemeClr val="bg1"/>
              </a:solidFill>
            </a:endParaRPr>
          </a:p>
          <a:p>
            <a:pPr marL="457200" indent="-457200">
              <a:buFont typeface="Arial" panose="020B0604020202020204" pitchFamily="34" charset="0"/>
              <a:buChar char="•"/>
            </a:pPr>
            <a:r>
              <a:rPr lang="en-GB" dirty="0" smtClean="0">
                <a:solidFill>
                  <a:schemeClr val="bg1"/>
                </a:solidFill>
              </a:rPr>
              <a:t>R </a:t>
            </a:r>
            <a:r>
              <a:rPr lang="en-GB" dirty="0">
                <a:solidFill>
                  <a:schemeClr val="bg1"/>
                </a:solidFill>
              </a:rPr>
              <a:t>= Result: the end result – make sure it shows you in a good light, even if the overall project was not a success.  Did you receive any positive feedback?  What did you learn</a:t>
            </a:r>
            <a:r>
              <a:rPr lang="en-GB" dirty="0" smtClean="0">
                <a:solidFill>
                  <a:schemeClr val="bg1"/>
                </a:solidFill>
              </a:rPr>
              <a:t>?</a:t>
            </a:r>
            <a:endParaRPr lang="en-GB" dirty="0">
              <a:solidFill>
                <a:schemeClr val="bg1"/>
              </a:solidFill>
            </a:endParaRPr>
          </a:p>
        </p:txBody>
      </p:sp>
    </p:spTree>
    <p:extLst>
      <p:ext uri="{BB962C8B-B14F-4D97-AF65-F5344CB8AC3E}">
        <p14:creationId xmlns:p14="http://schemas.microsoft.com/office/powerpoint/2010/main" val="1977455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6097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7" name="Straight Connector 6"/>
          <p:cNvCxnSpPr/>
          <p:nvPr/>
        </p:nvCxnSpPr>
        <p:spPr>
          <a:xfrm>
            <a:off x="181383" y="741456"/>
            <a:ext cx="56479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4730" y="293631"/>
            <a:ext cx="6681241" cy="3293209"/>
          </a:xfrm>
          <a:prstGeom prst="rect">
            <a:avLst/>
          </a:prstGeom>
          <a:solidFill>
            <a:srgbClr val="0070C0">
              <a:alpha val="85000"/>
            </a:srgbClr>
          </a:solidFill>
        </p:spPr>
        <p:txBody>
          <a:bodyPr wrap="square" rtlCol="0">
            <a:spAutoFit/>
          </a:bodyPr>
          <a:lstStyle/>
          <a:p>
            <a:r>
              <a:rPr lang="en-GB" sz="2800" dirty="0">
                <a:solidFill>
                  <a:schemeClr val="bg1"/>
                </a:solidFill>
              </a:rPr>
              <a:t>Answers to questions &amp; questions to </a:t>
            </a:r>
            <a:r>
              <a:rPr lang="en-GB" sz="2800" dirty="0" smtClean="0">
                <a:solidFill>
                  <a:schemeClr val="bg1"/>
                </a:solidFill>
              </a:rPr>
              <a:t>ask:</a:t>
            </a:r>
          </a:p>
          <a:p>
            <a:endParaRPr lang="en-GB" sz="1200" dirty="0" smtClean="0">
              <a:solidFill>
                <a:schemeClr val="bg1"/>
              </a:solidFill>
            </a:endParaRPr>
          </a:p>
          <a:p>
            <a:r>
              <a:rPr lang="en-GB" sz="2400" dirty="0" smtClean="0">
                <a:solidFill>
                  <a:schemeClr val="bg1"/>
                </a:solidFill>
              </a:rPr>
              <a:t>Preparing questions to ask the interviewer</a:t>
            </a:r>
          </a:p>
          <a:p>
            <a:pPr marL="457200" indent="-457200">
              <a:buFont typeface="Arial" panose="020B0604020202020204" pitchFamily="34" charset="0"/>
              <a:buChar char="•"/>
            </a:pPr>
            <a:r>
              <a:rPr lang="en-GB" dirty="0">
                <a:solidFill>
                  <a:schemeClr val="bg1"/>
                </a:solidFill>
              </a:rPr>
              <a:t>It’s inevitable that at the end of the interview they’ll ask the question ‘So do you have any questions</a:t>
            </a:r>
            <a:r>
              <a:rPr lang="en-GB" dirty="0" smtClean="0">
                <a:solidFill>
                  <a:schemeClr val="bg1"/>
                </a:solidFill>
              </a:rPr>
              <a:t>?’  Easiest think to do is say no!  But employers will love the fact that you have prepared some questions</a:t>
            </a:r>
          </a:p>
          <a:p>
            <a:pPr marL="457200" indent="-457200">
              <a:buFont typeface="Arial" panose="020B0604020202020204" pitchFamily="34" charset="0"/>
              <a:buChar char="•"/>
            </a:pPr>
            <a:r>
              <a:rPr lang="en-GB" dirty="0" smtClean="0">
                <a:solidFill>
                  <a:schemeClr val="bg1"/>
                </a:solidFill>
              </a:rPr>
              <a:t>Think of questions that show your passion and ambition for the position.  Before asking, ensure that they haven’t answered them already in the interview.</a:t>
            </a:r>
          </a:p>
          <a:p>
            <a:endParaRPr lang="en-GB" dirty="0" smtClean="0">
              <a:solidFill>
                <a:schemeClr val="bg1"/>
              </a:solidFill>
            </a:endParaRPr>
          </a:p>
        </p:txBody>
      </p:sp>
    </p:spTree>
    <p:extLst>
      <p:ext uri="{BB962C8B-B14F-4D97-AF65-F5344CB8AC3E}">
        <p14:creationId xmlns:p14="http://schemas.microsoft.com/office/powerpoint/2010/main" val="1662462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6097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7" name="Straight Connector 6"/>
          <p:cNvCxnSpPr/>
          <p:nvPr/>
        </p:nvCxnSpPr>
        <p:spPr>
          <a:xfrm>
            <a:off x="181383" y="741456"/>
            <a:ext cx="56479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4730" y="293631"/>
            <a:ext cx="6681241" cy="5509200"/>
          </a:xfrm>
          <a:prstGeom prst="rect">
            <a:avLst/>
          </a:prstGeom>
          <a:solidFill>
            <a:srgbClr val="0070C0">
              <a:alpha val="85000"/>
            </a:srgbClr>
          </a:solidFill>
        </p:spPr>
        <p:txBody>
          <a:bodyPr wrap="square" rtlCol="0">
            <a:spAutoFit/>
          </a:bodyPr>
          <a:lstStyle/>
          <a:p>
            <a:r>
              <a:rPr lang="en-GB" sz="2800" dirty="0">
                <a:solidFill>
                  <a:schemeClr val="bg1"/>
                </a:solidFill>
              </a:rPr>
              <a:t>Answers to questions &amp; questions to </a:t>
            </a:r>
            <a:r>
              <a:rPr lang="en-GB" sz="2800" dirty="0" smtClean="0">
                <a:solidFill>
                  <a:schemeClr val="bg1"/>
                </a:solidFill>
              </a:rPr>
              <a:t>ask:</a:t>
            </a:r>
          </a:p>
          <a:p>
            <a:endParaRPr lang="en-GB" sz="1200" dirty="0" smtClean="0">
              <a:solidFill>
                <a:schemeClr val="bg1"/>
              </a:solidFill>
            </a:endParaRPr>
          </a:p>
          <a:p>
            <a:r>
              <a:rPr lang="en-GB" sz="2400" dirty="0" smtClean="0">
                <a:solidFill>
                  <a:schemeClr val="bg1"/>
                </a:solidFill>
              </a:rPr>
              <a:t>Potential questions </a:t>
            </a:r>
          </a:p>
          <a:p>
            <a:pPr marL="285750" indent="-285750">
              <a:buFont typeface="Arial" panose="020B0604020202020204" pitchFamily="34" charset="0"/>
              <a:buChar char="•"/>
            </a:pPr>
            <a:r>
              <a:rPr lang="en-GB" b="1" dirty="0" smtClean="0">
                <a:solidFill>
                  <a:schemeClr val="bg1"/>
                </a:solidFill>
              </a:rPr>
              <a:t>What will my typical day look like?  </a:t>
            </a:r>
            <a:r>
              <a:rPr lang="en-GB" dirty="0" smtClean="0">
                <a:solidFill>
                  <a:schemeClr val="bg1"/>
                </a:solidFill>
              </a:rPr>
              <a:t>This will give you an idea of what your day to day tasks will be.</a:t>
            </a:r>
          </a:p>
          <a:p>
            <a:endParaRPr lang="en-GB" dirty="0">
              <a:solidFill>
                <a:schemeClr val="bg1"/>
              </a:solidFill>
            </a:endParaRPr>
          </a:p>
          <a:p>
            <a:pPr marL="285750" indent="-285750">
              <a:buFont typeface="Arial" panose="020B0604020202020204" pitchFamily="34" charset="0"/>
              <a:buChar char="•"/>
            </a:pPr>
            <a:r>
              <a:rPr lang="en-GB" b="1" dirty="0" smtClean="0">
                <a:solidFill>
                  <a:schemeClr val="bg1"/>
                </a:solidFill>
              </a:rPr>
              <a:t>What training will I receive? </a:t>
            </a:r>
            <a:r>
              <a:rPr lang="en-GB" dirty="0" smtClean="0">
                <a:solidFill>
                  <a:schemeClr val="bg1"/>
                </a:solidFill>
              </a:rPr>
              <a:t>This will show the employer your willingness to learn and give you an idea of what to expect.</a:t>
            </a:r>
          </a:p>
          <a:p>
            <a:pPr marL="285750" indent="-285750">
              <a:buFont typeface="Arial" panose="020B0604020202020204" pitchFamily="34" charset="0"/>
              <a:buChar char="•"/>
            </a:pPr>
            <a:endParaRPr lang="en-GB" b="1" dirty="0">
              <a:solidFill>
                <a:schemeClr val="bg1"/>
              </a:solidFill>
            </a:endParaRPr>
          </a:p>
          <a:p>
            <a:pPr marL="285750" indent="-285750">
              <a:buFont typeface="Arial" panose="020B0604020202020204" pitchFamily="34" charset="0"/>
              <a:buChar char="•"/>
            </a:pPr>
            <a:r>
              <a:rPr lang="en-GB" b="1" dirty="0" smtClean="0">
                <a:solidFill>
                  <a:schemeClr val="bg1"/>
                </a:solidFill>
              </a:rPr>
              <a:t>Who will I be working with? (who’s in my team)</a:t>
            </a:r>
            <a:r>
              <a:rPr lang="en-GB" dirty="0" smtClean="0">
                <a:solidFill>
                  <a:schemeClr val="bg1"/>
                </a:solidFill>
              </a:rPr>
              <a:t> Again it shows the employer your interest in the role, but also some good information around the colleagues you will be working with.</a:t>
            </a:r>
          </a:p>
          <a:p>
            <a:pPr marL="285750" indent="-285750">
              <a:buFont typeface="Arial" panose="020B0604020202020204" pitchFamily="34" charset="0"/>
              <a:buChar char="•"/>
            </a:pPr>
            <a:endParaRPr lang="en-GB" b="1" dirty="0">
              <a:solidFill>
                <a:schemeClr val="bg1"/>
              </a:solidFill>
            </a:endParaRPr>
          </a:p>
          <a:p>
            <a:pPr marL="285750" indent="-285750">
              <a:buFont typeface="Arial" panose="020B0604020202020204" pitchFamily="34" charset="0"/>
              <a:buChar char="•"/>
            </a:pPr>
            <a:r>
              <a:rPr lang="en-GB" b="1" dirty="0" smtClean="0">
                <a:solidFill>
                  <a:schemeClr val="bg1"/>
                </a:solidFill>
              </a:rPr>
              <a:t>When will I attend College?  </a:t>
            </a:r>
            <a:r>
              <a:rPr lang="en-GB" dirty="0" smtClean="0">
                <a:solidFill>
                  <a:schemeClr val="bg1"/>
                </a:solidFill>
              </a:rPr>
              <a:t>As an Apprentice, there will be college days and/or assessor visits.  </a:t>
            </a:r>
            <a:endParaRPr lang="en-GB" dirty="0">
              <a:solidFill>
                <a:schemeClr val="bg1"/>
              </a:solidFill>
            </a:endParaRPr>
          </a:p>
          <a:p>
            <a:endParaRPr lang="en-GB" dirty="0" smtClean="0">
              <a:solidFill>
                <a:schemeClr val="bg1"/>
              </a:solidFill>
            </a:endParaRPr>
          </a:p>
          <a:p>
            <a:r>
              <a:rPr lang="en-GB" dirty="0" smtClean="0">
                <a:solidFill>
                  <a:schemeClr val="bg1"/>
                </a:solidFill>
              </a:rPr>
              <a:t>Prepare your list of potential questions and don’t </a:t>
            </a:r>
            <a:r>
              <a:rPr lang="en-GB" dirty="0">
                <a:solidFill>
                  <a:schemeClr val="bg1"/>
                </a:solidFill>
              </a:rPr>
              <a:t>be afraid to ask the employer if you </a:t>
            </a:r>
            <a:r>
              <a:rPr lang="en-GB" dirty="0" smtClean="0">
                <a:solidFill>
                  <a:schemeClr val="bg1"/>
                </a:solidFill>
              </a:rPr>
              <a:t>can take you list from your bag to remind you!</a:t>
            </a:r>
            <a:endParaRPr lang="en-GB" dirty="0">
              <a:solidFill>
                <a:schemeClr val="bg1"/>
              </a:solidFill>
            </a:endParaRPr>
          </a:p>
          <a:p>
            <a:pPr marL="457200" indent="-457200">
              <a:buFont typeface="Arial" panose="020B0604020202020204" pitchFamily="34" charset="0"/>
              <a:buChar char="•"/>
            </a:pPr>
            <a:endParaRPr lang="en-GB" dirty="0" smtClean="0">
              <a:solidFill>
                <a:schemeClr val="bg1"/>
              </a:solidFill>
            </a:endParaRPr>
          </a:p>
        </p:txBody>
      </p:sp>
    </p:spTree>
    <p:extLst>
      <p:ext uri="{BB962C8B-B14F-4D97-AF65-F5344CB8AC3E}">
        <p14:creationId xmlns:p14="http://schemas.microsoft.com/office/powerpoint/2010/main" val="3319532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pic>
        <p:nvPicPr>
          <p:cNvPr id="3" name="Picture 2"/>
          <p:cNvPicPr>
            <a:picLocks noChangeAspect="1"/>
          </p:cNvPicPr>
          <p:nvPr/>
        </p:nvPicPr>
        <p:blipFill rotWithShape="1">
          <a:blip r:embed="rId4"/>
          <a:srcRect l="67747" t="34449" r="9821" b="34635"/>
          <a:stretch/>
        </p:blipFill>
        <p:spPr>
          <a:xfrm>
            <a:off x="362057" y="146957"/>
            <a:ext cx="8273943" cy="5208814"/>
          </a:xfrm>
          <a:prstGeom prst="rect">
            <a:avLst/>
          </a:prstGeom>
        </p:spPr>
      </p:pic>
    </p:spTree>
    <p:extLst>
      <p:ext uri="{BB962C8B-B14F-4D97-AF65-F5344CB8AC3E}">
        <p14:creationId xmlns:p14="http://schemas.microsoft.com/office/powerpoint/2010/main" val="2866009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654" t="11315" r="9310" b="6002"/>
          <a:stretch/>
        </p:blipFill>
        <p:spPr>
          <a:xfrm>
            <a:off x="0" y="-1"/>
            <a:ext cx="9150473" cy="585787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9" name="Straight Connector 8"/>
          <p:cNvCxnSpPr/>
          <p:nvPr/>
        </p:nvCxnSpPr>
        <p:spPr>
          <a:xfrm>
            <a:off x="323273" y="1025236"/>
            <a:ext cx="37915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81383" y="741456"/>
            <a:ext cx="43906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4731" y="293631"/>
            <a:ext cx="5252766" cy="4031873"/>
          </a:xfrm>
          <a:prstGeom prst="rect">
            <a:avLst/>
          </a:prstGeom>
          <a:solidFill>
            <a:srgbClr val="0070C0">
              <a:alpha val="85000"/>
            </a:srgbClr>
          </a:solidFill>
        </p:spPr>
        <p:txBody>
          <a:bodyPr wrap="square" rtlCol="0">
            <a:spAutoFit/>
          </a:bodyPr>
          <a:lstStyle/>
          <a:p>
            <a:r>
              <a:rPr lang="en-GB" sz="2800" dirty="0">
                <a:solidFill>
                  <a:schemeClr val="bg1"/>
                </a:solidFill>
              </a:rPr>
              <a:t>Positive mind-set on the </a:t>
            </a:r>
            <a:r>
              <a:rPr lang="en-GB" sz="2800" dirty="0" smtClean="0">
                <a:solidFill>
                  <a:schemeClr val="bg1"/>
                </a:solidFill>
              </a:rPr>
              <a:t>day</a:t>
            </a:r>
            <a:r>
              <a:rPr lang="en-GB" sz="2800" dirty="0" smtClean="0">
                <a:solidFill>
                  <a:schemeClr val="bg1"/>
                </a:solidFill>
              </a:rPr>
              <a:t>:</a:t>
            </a:r>
            <a:endParaRPr lang="en-GB" sz="2800" dirty="0" smtClean="0">
              <a:solidFill>
                <a:schemeClr val="bg1"/>
              </a:solidFill>
            </a:endParaRPr>
          </a:p>
          <a:p>
            <a:endParaRPr lang="en-GB" sz="1200" dirty="0" smtClean="0">
              <a:solidFill>
                <a:schemeClr val="bg1"/>
              </a:solidFill>
            </a:endParaRPr>
          </a:p>
          <a:p>
            <a:r>
              <a:rPr lang="en-GB" sz="2400" dirty="0" smtClean="0">
                <a:solidFill>
                  <a:schemeClr val="bg1"/>
                </a:solidFill>
              </a:rPr>
              <a:t>Dress Smartly</a:t>
            </a:r>
            <a:endParaRPr lang="en-GB" sz="2400" dirty="0" smtClean="0">
              <a:solidFill>
                <a:schemeClr val="bg1"/>
              </a:solidFill>
            </a:endParaRPr>
          </a:p>
          <a:p>
            <a:pPr marL="457200" indent="-457200">
              <a:buFont typeface="Arial" panose="020B0604020202020204" pitchFamily="34" charset="0"/>
              <a:buChar char="•"/>
            </a:pPr>
            <a:r>
              <a:rPr lang="en-GB" dirty="0">
                <a:solidFill>
                  <a:schemeClr val="bg1"/>
                </a:solidFill>
              </a:rPr>
              <a:t>Dependent on the sector you are looking to work in, it might not be appropriate to wear ‘smart office wear’, but you must always look presentable at </a:t>
            </a:r>
            <a:r>
              <a:rPr lang="en-GB" dirty="0" smtClean="0">
                <a:solidFill>
                  <a:schemeClr val="bg1"/>
                </a:solidFill>
              </a:rPr>
              <a:t>interview.</a:t>
            </a:r>
          </a:p>
          <a:p>
            <a:endParaRPr lang="en-GB" dirty="0" smtClean="0">
              <a:solidFill>
                <a:schemeClr val="bg1"/>
              </a:solidFill>
            </a:endParaRPr>
          </a:p>
          <a:p>
            <a:r>
              <a:rPr lang="en-GB" sz="2400" dirty="0" smtClean="0">
                <a:solidFill>
                  <a:schemeClr val="bg1"/>
                </a:solidFill>
              </a:rPr>
              <a:t>Arrive slightly early</a:t>
            </a:r>
            <a:endParaRPr lang="en-GB" sz="2400" dirty="0" smtClean="0">
              <a:solidFill>
                <a:schemeClr val="bg1"/>
              </a:solidFill>
            </a:endParaRPr>
          </a:p>
          <a:p>
            <a:pPr marL="457200" indent="-457200">
              <a:buFont typeface="Arial" panose="020B0604020202020204" pitchFamily="34" charset="0"/>
              <a:buChar char="•"/>
            </a:pPr>
            <a:r>
              <a:rPr lang="en-GB" dirty="0" smtClean="0">
                <a:solidFill>
                  <a:schemeClr val="bg1"/>
                </a:solidFill>
              </a:rPr>
              <a:t>Have your route planned so you can arrive early, this will help you have a look around the area and hopefully settle any nerves before you go in</a:t>
            </a:r>
            <a:endParaRPr lang="en-GB" dirty="0" smtClean="0">
              <a:solidFill>
                <a:schemeClr val="bg1"/>
              </a:solidFill>
            </a:endParaRPr>
          </a:p>
          <a:p>
            <a:endParaRPr lang="en-GB" sz="2400" dirty="0" smtClean="0">
              <a:solidFill>
                <a:schemeClr val="bg1"/>
              </a:solidFill>
            </a:endParaRPr>
          </a:p>
        </p:txBody>
      </p:sp>
    </p:spTree>
    <p:extLst>
      <p:ext uri="{BB962C8B-B14F-4D97-AF65-F5344CB8AC3E}">
        <p14:creationId xmlns:p14="http://schemas.microsoft.com/office/powerpoint/2010/main" val="1199561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654" t="11315" r="9310" b="6002"/>
          <a:stretch/>
        </p:blipFill>
        <p:spPr>
          <a:xfrm>
            <a:off x="0" y="-1"/>
            <a:ext cx="9150473" cy="585787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9" name="Straight Connector 8"/>
          <p:cNvCxnSpPr/>
          <p:nvPr/>
        </p:nvCxnSpPr>
        <p:spPr>
          <a:xfrm>
            <a:off x="323273" y="1025236"/>
            <a:ext cx="37915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81383" y="741456"/>
            <a:ext cx="43906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4731" y="293631"/>
            <a:ext cx="5252766" cy="5509200"/>
          </a:xfrm>
          <a:prstGeom prst="rect">
            <a:avLst/>
          </a:prstGeom>
          <a:solidFill>
            <a:srgbClr val="0070C0">
              <a:alpha val="85000"/>
            </a:srgbClr>
          </a:solidFill>
        </p:spPr>
        <p:txBody>
          <a:bodyPr wrap="square" rtlCol="0">
            <a:spAutoFit/>
          </a:bodyPr>
          <a:lstStyle/>
          <a:p>
            <a:r>
              <a:rPr lang="en-GB" sz="2800" dirty="0">
                <a:solidFill>
                  <a:schemeClr val="bg1"/>
                </a:solidFill>
              </a:rPr>
              <a:t>Positive mind-set on the </a:t>
            </a:r>
            <a:r>
              <a:rPr lang="en-GB" sz="2800" dirty="0" smtClean="0">
                <a:solidFill>
                  <a:schemeClr val="bg1"/>
                </a:solidFill>
              </a:rPr>
              <a:t>day</a:t>
            </a:r>
            <a:r>
              <a:rPr lang="en-GB" sz="2800" dirty="0" smtClean="0">
                <a:solidFill>
                  <a:schemeClr val="bg1"/>
                </a:solidFill>
              </a:rPr>
              <a:t>:</a:t>
            </a:r>
            <a:endParaRPr lang="en-GB" sz="2800" dirty="0" smtClean="0">
              <a:solidFill>
                <a:schemeClr val="bg1"/>
              </a:solidFill>
            </a:endParaRPr>
          </a:p>
          <a:p>
            <a:endParaRPr lang="en-GB" sz="1200" dirty="0" smtClean="0">
              <a:solidFill>
                <a:schemeClr val="bg1"/>
              </a:solidFill>
            </a:endParaRPr>
          </a:p>
          <a:p>
            <a:r>
              <a:rPr lang="en-GB" sz="2400" dirty="0" smtClean="0">
                <a:solidFill>
                  <a:schemeClr val="bg1"/>
                </a:solidFill>
              </a:rPr>
              <a:t>The Interview</a:t>
            </a:r>
            <a:endParaRPr lang="en-GB" sz="2400" dirty="0" smtClean="0">
              <a:solidFill>
                <a:schemeClr val="bg1"/>
              </a:solidFill>
            </a:endParaRPr>
          </a:p>
          <a:p>
            <a:r>
              <a:rPr lang="en-GB" dirty="0" smtClean="0">
                <a:solidFill>
                  <a:schemeClr val="bg1"/>
                </a:solidFill>
              </a:rPr>
              <a:t>The </a:t>
            </a:r>
            <a:r>
              <a:rPr lang="en-GB" dirty="0">
                <a:solidFill>
                  <a:schemeClr val="bg1"/>
                </a:solidFill>
              </a:rPr>
              <a:t>employer will expect you to have a degree of nervousness. Show your personality by being yourself in the interview, they’ll want to gage your personality by the way you approach the interview.</a:t>
            </a:r>
          </a:p>
          <a:p>
            <a:pPr marL="457200" indent="-457200">
              <a:buFont typeface="Arial" panose="020B0604020202020204" pitchFamily="34" charset="0"/>
              <a:buChar char="•"/>
            </a:pPr>
            <a:r>
              <a:rPr lang="en-GB" dirty="0" smtClean="0">
                <a:solidFill>
                  <a:schemeClr val="bg1"/>
                </a:solidFill>
              </a:rPr>
              <a:t>Turn your phone off – you don’t need that distraction.</a:t>
            </a:r>
          </a:p>
          <a:p>
            <a:pPr marL="457200" indent="-457200">
              <a:buFont typeface="Arial" panose="020B0604020202020204" pitchFamily="34" charset="0"/>
              <a:buChar char="•"/>
            </a:pPr>
            <a:r>
              <a:rPr lang="en-GB" dirty="0">
                <a:solidFill>
                  <a:schemeClr val="bg1"/>
                </a:solidFill>
              </a:rPr>
              <a:t>Shake hands - a sign of respect and good etiquette for meeting a person for the first time in the business world</a:t>
            </a:r>
            <a:r>
              <a:rPr lang="en-GB" dirty="0" smtClean="0">
                <a:solidFill>
                  <a:schemeClr val="bg1"/>
                </a:solidFill>
              </a:rPr>
              <a:t>.</a:t>
            </a:r>
          </a:p>
          <a:p>
            <a:pPr marL="457200" indent="-457200">
              <a:buFont typeface="Arial" panose="020B0604020202020204" pitchFamily="34" charset="0"/>
              <a:buChar char="•"/>
            </a:pPr>
            <a:r>
              <a:rPr lang="en-GB" dirty="0" smtClean="0">
                <a:solidFill>
                  <a:schemeClr val="bg1"/>
                </a:solidFill>
              </a:rPr>
              <a:t>Eye Contact – Keep your head up and maintain eye contact as much as you can, without </a:t>
            </a:r>
            <a:r>
              <a:rPr lang="en-GB" dirty="0">
                <a:solidFill>
                  <a:schemeClr val="bg1"/>
                </a:solidFill>
              </a:rPr>
              <a:t>staring! If there is an interview panel, ensure that you give equal contact to the panel when answering all questions.</a:t>
            </a:r>
            <a:endParaRPr lang="en-GB" dirty="0" smtClean="0">
              <a:solidFill>
                <a:schemeClr val="bg1"/>
              </a:solidFill>
            </a:endParaRPr>
          </a:p>
          <a:p>
            <a:pPr marL="457200" indent="-457200">
              <a:buFont typeface="Arial" panose="020B0604020202020204" pitchFamily="34" charset="0"/>
              <a:buChar char="•"/>
            </a:pPr>
            <a:r>
              <a:rPr lang="en-GB" dirty="0" smtClean="0">
                <a:solidFill>
                  <a:schemeClr val="bg1"/>
                </a:solidFill>
              </a:rPr>
              <a:t>Smile </a:t>
            </a:r>
            <a:r>
              <a:rPr lang="en-GB" dirty="0">
                <a:solidFill>
                  <a:schemeClr val="bg1"/>
                </a:solidFill>
              </a:rPr>
              <a:t>- It’s quite hard to forget a happy person with a beaming </a:t>
            </a:r>
            <a:r>
              <a:rPr lang="en-GB" dirty="0" smtClean="0">
                <a:solidFill>
                  <a:schemeClr val="bg1"/>
                </a:solidFill>
              </a:rPr>
              <a:t>smile</a:t>
            </a:r>
          </a:p>
        </p:txBody>
      </p:sp>
    </p:spTree>
    <p:extLst>
      <p:ext uri="{BB962C8B-B14F-4D97-AF65-F5344CB8AC3E}">
        <p14:creationId xmlns:p14="http://schemas.microsoft.com/office/powerpoint/2010/main" val="223463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654" t="11315" r="9310" b="6002"/>
          <a:stretch/>
        </p:blipFill>
        <p:spPr>
          <a:xfrm>
            <a:off x="0" y="-1"/>
            <a:ext cx="9150473" cy="585787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cxnSp>
        <p:nvCxnSpPr>
          <p:cNvPr id="9" name="Straight Connector 8"/>
          <p:cNvCxnSpPr/>
          <p:nvPr/>
        </p:nvCxnSpPr>
        <p:spPr>
          <a:xfrm>
            <a:off x="323273" y="1025236"/>
            <a:ext cx="37915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81383" y="741456"/>
            <a:ext cx="43906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4731" y="293631"/>
            <a:ext cx="5252766" cy="4124206"/>
          </a:xfrm>
          <a:prstGeom prst="rect">
            <a:avLst/>
          </a:prstGeom>
          <a:solidFill>
            <a:srgbClr val="0070C0">
              <a:alpha val="85000"/>
            </a:srgbClr>
          </a:solidFill>
        </p:spPr>
        <p:txBody>
          <a:bodyPr wrap="square" rtlCol="0">
            <a:spAutoFit/>
          </a:bodyPr>
          <a:lstStyle/>
          <a:p>
            <a:r>
              <a:rPr lang="en-GB" sz="2800" dirty="0">
                <a:solidFill>
                  <a:schemeClr val="bg1"/>
                </a:solidFill>
              </a:rPr>
              <a:t>Positive mind-set on the </a:t>
            </a:r>
            <a:r>
              <a:rPr lang="en-GB" sz="2800" dirty="0" smtClean="0">
                <a:solidFill>
                  <a:schemeClr val="bg1"/>
                </a:solidFill>
              </a:rPr>
              <a:t>day</a:t>
            </a:r>
            <a:r>
              <a:rPr lang="en-GB" sz="2800" dirty="0" smtClean="0">
                <a:solidFill>
                  <a:schemeClr val="bg1"/>
                </a:solidFill>
              </a:rPr>
              <a:t>:</a:t>
            </a:r>
            <a:endParaRPr lang="en-GB" sz="2800" dirty="0" smtClean="0">
              <a:solidFill>
                <a:schemeClr val="bg1"/>
              </a:solidFill>
            </a:endParaRPr>
          </a:p>
          <a:p>
            <a:endParaRPr lang="en-GB" sz="1200" dirty="0" smtClean="0">
              <a:solidFill>
                <a:schemeClr val="bg1"/>
              </a:solidFill>
            </a:endParaRPr>
          </a:p>
          <a:p>
            <a:r>
              <a:rPr lang="en-GB" sz="2400" dirty="0" smtClean="0">
                <a:solidFill>
                  <a:schemeClr val="bg1"/>
                </a:solidFill>
              </a:rPr>
              <a:t>The Interview</a:t>
            </a:r>
            <a:endParaRPr lang="en-GB" sz="2400" dirty="0" smtClean="0">
              <a:solidFill>
                <a:schemeClr val="bg1"/>
              </a:solidFill>
            </a:endParaRPr>
          </a:p>
          <a:p>
            <a:r>
              <a:rPr lang="en-GB" dirty="0" smtClean="0">
                <a:solidFill>
                  <a:schemeClr val="bg1"/>
                </a:solidFill>
              </a:rPr>
              <a:t>Stand out from the Crowd</a:t>
            </a:r>
            <a:endParaRPr lang="en-GB" dirty="0">
              <a:solidFill>
                <a:schemeClr val="bg1"/>
              </a:solidFill>
            </a:endParaRPr>
          </a:p>
          <a:p>
            <a:pPr marL="457200" indent="-457200">
              <a:buFont typeface="Arial" panose="020B0604020202020204" pitchFamily="34" charset="0"/>
              <a:buChar char="•"/>
            </a:pPr>
            <a:r>
              <a:rPr lang="en-GB" dirty="0" smtClean="0">
                <a:solidFill>
                  <a:schemeClr val="bg1"/>
                </a:solidFill>
              </a:rPr>
              <a:t>Be clear, confident and positive with your answers</a:t>
            </a:r>
          </a:p>
          <a:p>
            <a:pPr marL="457200" indent="-457200">
              <a:buFont typeface="Arial" panose="020B0604020202020204" pitchFamily="34" charset="0"/>
              <a:buChar char="•"/>
            </a:pPr>
            <a:r>
              <a:rPr lang="en-GB" dirty="0" smtClean="0">
                <a:solidFill>
                  <a:schemeClr val="bg1"/>
                </a:solidFill>
              </a:rPr>
              <a:t>Take your time to think of answers to the questions and remember your preparation!</a:t>
            </a:r>
          </a:p>
          <a:p>
            <a:pPr marL="457200" indent="-457200">
              <a:buFont typeface="Arial" panose="020B0604020202020204" pitchFamily="34" charset="0"/>
              <a:buChar char="•"/>
            </a:pPr>
            <a:r>
              <a:rPr lang="en-GB" dirty="0" smtClean="0">
                <a:solidFill>
                  <a:schemeClr val="bg1"/>
                </a:solidFill>
              </a:rPr>
              <a:t>If you think of a further example to a question, tell the interviewer later at an appropriate time of the interview</a:t>
            </a:r>
          </a:p>
          <a:p>
            <a:pPr marL="457200" indent="-457200">
              <a:buFont typeface="Arial" panose="020B0604020202020204" pitchFamily="34" charset="0"/>
              <a:buChar char="•"/>
            </a:pPr>
            <a:r>
              <a:rPr lang="en-GB" dirty="0" smtClean="0">
                <a:solidFill>
                  <a:schemeClr val="bg1"/>
                </a:solidFill>
              </a:rPr>
              <a:t>Don’t be afraid to use your notes when asking questions at the end</a:t>
            </a:r>
          </a:p>
          <a:p>
            <a:endParaRPr lang="en-GB" dirty="0">
              <a:solidFill>
                <a:schemeClr val="bg1"/>
              </a:solidFill>
            </a:endParaRPr>
          </a:p>
        </p:txBody>
      </p:sp>
    </p:spTree>
    <p:extLst>
      <p:ext uri="{BB962C8B-B14F-4D97-AF65-F5344CB8AC3E}">
        <p14:creationId xmlns:p14="http://schemas.microsoft.com/office/powerpoint/2010/main" val="3649828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7919"/>
          <a:stretch/>
        </p:blipFill>
        <p:spPr>
          <a:xfrm>
            <a:off x="0" y="0"/>
            <a:ext cx="9144000" cy="570711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5" name="TextBox 4"/>
          <p:cNvSpPr txBox="1"/>
          <p:nvPr/>
        </p:nvSpPr>
        <p:spPr>
          <a:xfrm>
            <a:off x="120093" y="160339"/>
            <a:ext cx="5676549" cy="3754874"/>
          </a:xfrm>
          <a:prstGeom prst="rect">
            <a:avLst/>
          </a:prstGeom>
          <a:solidFill>
            <a:srgbClr val="0070C0">
              <a:alpha val="75000"/>
            </a:srgbClr>
          </a:solidFill>
        </p:spPr>
        <p:txBody>
          <a:bodyPr wrap="square" rtlCol="0">
            <a:spAutoFit/>
          </a:bodyPr>
          <a:lstStyle/>
          <a:p>
            <a:pPr algn="ctr"/>
            <a:r>
              <a:rPr lang="en-GB" sz="2200" b="1" dirty="0" smtClean="0">
                <a:solidFill>
                  <a:schemeClr val="bg1"/>
                </a:solidFill>
              </a:rPr>
              <a:t> </a:t>
            </a:r>
            <a:r>
              <a:rPr lang="en-GB" sz="2800" b="1" dirty="0" smtClean="0">
                <a:solidFill>
                  <a:schemeClr val="bg1"/>
                </a:solidFill>
              </a:rPr>
              <a:t>We are here to help!</a:t>
            </a:r>
            <a:endParaRPr lang="en-GB" sz="2800" dirty="0">
              <a:solidFill>
                <a:schemeClr val="bg1"/>
              </a:solidFill>
            </a:endParaRPr>
          </a:p>
          <a:p>
            <a:pPr>
              <a:lnSpc>
                <a:spcPct val="150000"/>
              </a:lnSpc>
            </a:pPr>
            <a:endParaRPr lang="en-GB" sz="2000" dirty="0" smtClean="0">
              <a:solidFill>
                <a:schemeClr val="bg1"/>
              </a:solidFill>
            </a:endParaRPr>
          </a:p>
          <a:p>
            <a:pPr algn="ctr">
              <a:lnSpc>
                <a:spcPct val="150000"/>
              </a:lnSpc>
            </a:pPr>
            <a:r>
              <a:rPr lang="en-GB" sz="2000" dirty="0" smtClean="0">
                <a:solidFill>
                  <a:schemeClr val="bg1"/>
                </a:solidFill>
              </a:rPr>
              <a:t>We can support with Mock Interviews to help you prepare</a:t>
            </a:r>
          </a:p>
          <a:p>
            <a:pPr>
              <a:lnSpc>
                <a:spcPct val="150000"/>
              </a:lnSpc>
            </a:pPr>
            <a:endParaRPr lang="en-GB" sz="2000" dirty="0" smtClean="0">
              <a:solidFill>
                <a:schemeClr val="bg1"/>
              </a:solidFill>
            </a:endParaRPr>
          </a:p>
          <a:p>
            <a:pPr algn="ctr">
              <a:lnSpc>
                <a:spcPct val="150000"/>
              </a:lnSpc>
            </a:pPr>
            <a:r>
              <a:rPr lang="en-GB" sz="2000" dirty="0">
                <a:solidFill>
                  <a:schemeClr val="bg1"/>
                </a:solidFill>
              </a:rPr>
              <a:t>For more guidance and support, contact our Apprenticeship Recruitment Team </a:t>
            </a:r>
            <a:r>
              <a:rPr lang="en-GB" sz="2000" dirty="0" smtClean="0">
                <a:solidFill>
                  <a:schemeClr val="bg1"/>
                </a:solidFill>
              </a:rPr>
              <a:t>by emailing </a:t>
            </a:r>
            <a:r>
              <a:rPr lang="en-GB" sz="2000" dirty="0">
                <a:solidFill>
                  <a:schemeClr val="bg1"/>
                </a:solidFill>
              </a:rPr>
              <a:t>apprenticehelp@btc.ac.uk. </a:t>
            </a:r>
          </a:p>
        </p:txBody>
      </p:sp>
    </p:spTree>
    <p:extLst>
      <p:ext uri="{BB962C8B-B14F-4D97-AF65-F5344CB8AC3E}">
        <p14:creationId xmlns:p14="http://schemas.microsoft.com/office/powerpoint/2010/main" val="2721193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279D6EFF64304BA4D4F7152F737E86" ma:contentTypeVersion="6" ma:contentTypeDescription="Create a new document." ma:contentTypeScope="" ma:versionID="761f1a6b7853312a0b6c88ed6c59ad4c">
  <xsd:schema xmlns:xsd="http://www.w3.org/2001/XMLSchema" xmlns:xs="http://www.w3.org/2001/XMLSchema" xmlns:p="http://schemas.microsoft.com/office/2006/metadata/properties" xmlns:ns2="1c8ee6ff-c87b-4fa8-b4d0-8b25e837cd38" xmlns:ns3="cda24c50-17e6-4fa8-b1bf-8c4b87b920b9" targetNamespace="http://schemas.microsoft.com/office/2006/metadata/properties" ma:root="true" ma:fieldsID="f56905391a3fae5989e17c7b0d91567b" ns2:_="" ns3:_="">
    <xsd:import namespace="1c8ee6ff-c87b-4fa8-b4d0-8b25e837cd38"/>
    <xsd:import namespace="cda24c50-17e6-4fa8-b1bf-8c4b87b920b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8ee6ff-c87b-4fa8-b4d0-8b25e837cd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a24c50-17e6-4fa8-b1bf-8c4b87b920b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6DCDB6-B114-4CBB-BF78-B9EF4C2BD0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8ee6ff-c87b-4fa8-b4d0-8b25e837cd38"/>
    <ds:schemaRef ds:uri="cda24c50-17e6-4fa8-b1bf-8c4b87b920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4E6896-2033-4460-989F-5CA9E9DD8EF2}">
  <ds:schemaRefs>
    <ds:schemaRef ds:uri="http://schemas.openxmlformats.org/package/2006/metadata/core-properties"/>
    <ds:schemaRef ds:uri="http://purl.org/dc/dcmitype/"/>
    <ds:schemaRef ds:uri="http://schemas.microsoft.com/office/infopath/2007/PartnerControls"/>
    <ds:schemaRef ds:uri="cda24c50-17e6-4fa8-b1bf-8c4b87b920b9"/>
    <ds:schemaRef ds:uri="http://purl.org/dc/elements/1.1/"/>
    <ds:schemaRef ds:uri="http://schemas.microsoft.com/office/2006/metadata/properties"/>
    <ds:schemaRef ds:uri="http://schemas.microsoft.com/office/2006/documentManagement/types"/>
    <ds:schemaRef ds:uri="1c8ee6ff-c87b-4fa8-b4d0-8b25e837cd38"/>
    <ds:schemaRef ds:uri="http://purl.org/dc/terms/"/>
    <ds:schemaRef ds:uri="http://www.w3.org/XML/1998/namespace"/>
  </ds:schemaRefs>
</ds:datastoreItem>
</file>

<file path=customXml/itemProps3.xml><?xml version="1.0" encoding="utf-8"?>
<ds:datastoreItem xmlns:ds="http://schemas.openxmlformats.org/officeDocument/2006/customXml" ds:itemID="{C169D9FB-F659-4154-B2D9-AC29FE0783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3142</TotalTime>
  <Words>905</Words>
  <Application>Microsoft Office PowerPoint</Application>
  <PresentationFormat>On-screen Show (4:3)</PresentationFormat>
  <Paragraphs>103</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nta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Neil Morgan</cp:lastModifiedBy>
  <cp:revision>233</cp:revision>
  <cp:lastPrinted>2018-09-24T10:05:05Z</cp:lastPrinted>
  <dcterms:created xsi:type="dcterms:W3CDTF">2018-05-18T14:03:30Z</dcterms:created>
  <dcterms:modified xsi:type="dcterms:W3CDTF">2020-07-13T15:27:02Z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0x0101001C279D6EFF64304BA4D4F7152F737E86</vt:lpwstr>
  </property>
</Properties>
</file>