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307" r:id="rId5"/>
    <p:sldId id="312" r:id="rId6"/>
    <p:sldId id="291" r:id="rId7"/>
    <p:sldId id="299" r:id="rId8"/>
    <p:sldId id="292" r:id="rId9"/>
    <p:sldId id="313" r:id="rId10"/>
    <p:sldId id="290" r:id="rId11"/>
    <p:sldId id="316" r:id="rId12"/>
    <p:sldId id="319" r:id="rId13"/>
    <p:sldId id="314" r:id="rId14"/>
    <p:sldId id="317" r:id="rId15"/>
    <p:sldId id="318" r:id="rId16"/>
    <p:sldId id="304" r:id="rId17"/>
    <p:sldId id="296" r:id="rId18"/>
    <p:sldId id="310" r:id="rId1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886C2-5F93-40C8-ABD0-9AE5091C5F79}" v="13" dt="2020-06-02T13:06:25.215"/>
    <p1510:client id="{A78D55D0-E581-4A59-BA90-7FA37D7F7124}" v="5" dt="2020-06-02T12:16:37.948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5" autoAdjust="0"/>
    <p:restoredTop sz="80727" autoAdjust="0"/>
  </p:normalViewPr>
  <p:slideViewPr>
    <p:cSldViewPr snapToGrid="0" snapToObjects="1">
      <p:cViewPr varScale="1">
        <p:scale>
          <a:sx n="93" d="100"/>
          <a:sy n="93" d="100"/>
        </p:scale>
        <p:origin x="24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ity Hunt" userId="S::huntch@bridgwater.ac.uk::658eac3f-19bc-4430-aaa5-1c0079652577" providerId="AD" clId="Web-{A78D55D0-E581-4A59-BA90-7FA37D7F7124}"/>
    <pc:docChg chg="modSld">
      <pc:chgData name="Charity Hunt" userId="S::huntch@bridgwater.ac.uk::658eac3f-19bc-4430-aaa5-1c0079652577" providerId="AD" clId="Web-{A78D55D0-E581-4A59-BA90-7FA37D7F7124}" dt="2020-06-02T12:16:37.948" v="4" actId="20577"/>
      <pc:docMkLst>
        <pc:docMk/>
      </pc:docMkLst>
      <pc:sldChg chg="modSp">
        <pc:chgData name="Charity Hunt" userId="S::huntch@bridgwater.ac.uk::658eac3f-19bc-4430-aaa5-1c0079652577" providerId="AD" clId="Web-{A78D55D0-E581-4A59-BA90-7FA37D7F7124}" dt="2020-06-02T12:16:37.198" v="3" actId="20577"/>
        <pc:sldMkLst>
          <pc:docMk/>
          <pc:sldMk cId="672324684" sldId="310"/>
        </pc:sldMkLst>
        <pc:spChg chg="mod">
          <ac:chgData name="Charity Hunt" userId="S::huntch@bridgwater.ac.uk::658eac3f-19bc-4430-aaa5-1c0079652577" providerId="AD" clId="Web-{A78D55D0-E581-4A59-BA90-7FA37D7F7124}" dt="2020-06-02T12:16:37.198" v="3" actId="20577"/>
          <ac:spMkLst>
            <pc:docMk/>
            <pc:sldMk cId="672324684" sldId="310"/>
            <ac:spMk id="6" creationId="{00000000-0000-0000-0000-000000000000}"/>
          </ac:spMkLst>
        </pc:spChg>
      </pc:sldChg>
    </pc:docChg>
  </pc:docChgLst>
  <pc:docChgLst>
    <pc:chgData name="Vicky Govier" userId="S::govierv@bridgwater.ac.uk::34325856-9e48-46c2-82b9-9eb5a588d0a5" providerId="AD" clId="Web-{86F886C2-5F93-40C8-ABD0-9AE5091C5F79}"/>
    <pc:docChg chg="modSld">
      <pc:chgData name="Vicky Govier" userId="S::govierv@bridgwater.ac.uk::34325856-9e48-46c2-82b9-9eb5a588d0a5" providerId="AD" clId="Web-{86F886C2-5F93-40C8-ABD0-9AE5091C5F79}" dt="2020-06-02T13:06:25.215" v="12" actId="1076"/>
      <pc:docMkLst>
        <pc:docMk/>
      </pc:docMkLst>
      <pc:sldChg chg="modSp">
        <pc:chgData name="Vicky Govier" userId="S::govierv@bridgwater.ac.uk::34325856-9e48-46c2-82b9-9eb5a588d0a5" providerId="AD" clId="Web-{86F886C2-5F93-40C8-ABD0-9AE5091C5F79}" dt="2020-06-02T13:05:40.684" v="2" actId="1076"/>
        <pc:sldMkLst>
          <pc:docMk/>
          <pc:sldMk cId="3330659720" sldId="294"/>
        </pc:sldMkLst>
        <pc:picChg chg="mod">
          <ac:chgData name="Vicky Govier" userId="S::govierv@bridgwater.ac.uk::34325856-9e48-46c2-82b9-9eb5a588d0a5" providerId="AD" clId="Web-{86F886C2-5F93-40C8-ABD0-9AE5091C5F79}" dt="2020-06-02T13:05:40.684" v="2" actId="1076"/>
          <ac:picMkLst>
            <pc:docMk/>
            <pc:sldMk cId="3330659720" sldId="294"/>
            <ac:picMk id="29" creationId="{00000000-0000-0000-0000-000000000000}"/>
          </ac:picMkLst>
        </pc:picChg>
      </pc:sldChg>
      <pc:sldChg chg="modSp">
        <pc:chgData name="Vicky Govier" userId="S::govierv@bridgwater.ac.uk::34325856-9e48-46c2-82b9-9eb5a588d0a5" providerId="AD" clId="Web-{86F886C2-5F93-40C8-ABD0-9AE5091C5F79}" dt="2020-06-02T13:06:25.215" v="12" actId="1076"/>
        <pc:sldMkLst>
          <pc:docMk/>
          <pc:sldMk cId="1823376408" sldId="300"/>
        </pc:sldMkLst>
        <pc:grpChg chg="mod">
          <ac:chgData name="Vicky Govier" userId="S::govierv@bridgwater.ac.uk::34325856-9e48-46c2-82b9-9eb5a588d0a5" providerId="AD" clId="Web-{86F886C2-5F93-40C8-ABD0-9AE5091C5F79}" dt="2020-06-02T13:06:20.824" v="11" actId="1076"/>
          <ac:grpSpMkLst>
            <pc:docMk/>
            <pc:sldMk cId="1823376408" sldId="300"/>
            <ac:grpSpMk id="8" creationId="{00000000-0000-0000-0000-000000000000}"/>
          </ac:grpSpMkLst>
        </pc:grpChg>
        <pc:picChg chg="mod">
          <ac:chgData name="Vicky Govier" userId="S::govierv@bridgwater.ac.uk::34325856-9e48-46c2-82b9-9eb5a588d0a5" providerId="AD" clId="Web-{86F886C2-5F93-40C8-ABD0-9AE5091C5F79}" dt="2020-06-02T13:06:25.215" v="12" actId="1076"/>
          <ac:picMkLst>
            <pc:docMk/>
            <pc:sldMk cId="1823376408" sldId="300"/>
            <ac:picMk id="4" creationId="{00000000-0000-0000-0000-000000000000}"/>
          </ac:picMkLst>
        </pc:picChg>
      </pc:sldChg>
      <pc:sldChg chg="modSp">
        <pc:chgData name="Vicky Govier" userId="S::govierv@bridgwater.ac.uk::34325856-9e48-46c2-82b9-9eb5a588d0a5" providerId="AD" clId="Web-{86F886C2-5F93-40C8-ABD0-9AE5091C5F79}" dt="2020-06-02T13:06:02.309" v="6" actId="1076"/>
        <pc:sldMkLst>
          <pc:docMk/>
          <pc:sldMk cId="3484592128" sldId="301"/>
        </pc:sldMkLst>
        <pc:picChg chg="mod">
          <ac:chgData name="Vicky Govier" userId="S::govierv@bridgwater.ac.uk::34325856-9e48-46c2-82b9-9eb5a588d0a5" providerId="AD" clId="Web-{86F886C2-5F93-40C8-ABD0-9AE5091C5F79}" dt="2020-06-02T13:06:02.309" v="6" actId="1076"/>
          <ac:picMkLst>
            <pc:docMk/>
            <pc:sldMk cId="3484592128" sldId="301"/>
            <ac:picMk id="2" creationId="{00000000-0000-0000-0000-000000000000}"/>
          </ac:picMkLst>
        </pc:picChg>
        <pc:picChg chg="mod">
          <ac:chgData name="Vicky Govier" userId="S::govierv@bridgwater.ac.uk::34325856-9e48-46c2-82b9-9eb5a588d0a5" providerId="AD" clId="Web-{86F886C2-5F93-40C8-ABD0-9AE5091C5F79}" dt="2020-06-02T13:05:56.621" v="5" actId="1076"/>
          <ac:picMkLst>
            <pc:docMk/>
            <pc:sldMk cId="3484592128" sldId="301"/>
            <ac:picMk id="4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403C-FFFA-41F4-BB91-DA1D2D3F2820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6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834AE-E2C5-4E34-B5B6-6A709A5971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78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3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202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75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208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19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4AE-E2C5-4E34-B5B6-6A709A59714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6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6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0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8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3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5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8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57176-93C5-3849-9E91-5789EE30ED5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2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DE35B-22C3-484F-AB62-27EEBF66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D2BD2EF-47F6-A44D-9711-0449778EAAA7}"/>
              </a:ext>
            </a:extLst>
          </p:cNvPr>
          <p:cNvSpPr txBox="1">
            <a:spLocks/>
          </p:cNvSpPr>
          <p:nvPr/>
        </p:nvSpPr>
        <p:spPr>
          <a:xfrm>
            <a:off x="685800" y="1429129"/>
            <a:ext cx="6345621" cy="356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36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APPRENTICESHIPS</a:t>
            </a:r>
          </a:p>
          <a:p>
            <a:pPr algn="l">
              <a:lnSpc>
                <a:spcPct val="100000"/>
              </a:lnSpc>
            </a:pPr>
            <a:endParaRPr lang="en-GB" sz="36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GB" sz="36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‘There’s never been a better time to be an apprentice’</a:t>
            </a:r>
          </a:p>
          <a:p>
            <a:pPr algn="l">
              <a:lnSpc>
                <a:spcPct val="100000"/>
              </a:lnSpc>
            </a:pPr>
            <a:r>
              <a:rPr lang="en-GB" sz="36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9660" y="291190"/>
            <a:ext cx="8183469" cy="49244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solidFill>
                  <a:schemeClr val="bg1"/>
                </a:solidFill>
              </a:rPr>
              <a:t>With Apprenticeships, you have options like never before!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660" y="1055670"/>
            <a:ext cx="8183470" cy="196977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solidFill>
                  <a:schemeClr val="bg1"/>
                </a:solidFill>
              </a:rPr>
              <a:t>Look Beyond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There is a National Campaign calling on young people to look beyond traditional routes into employment and explore the diversity of career options and industries now available to them through apprenticeships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658" y="3310504"/>
            <a:ext cx="8183471" cy="1600438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solidFill>
                  <a:schemeClr val="bg1"/>
                </a:solidFill>
              </a:rPr>
              <a:t>National Skills Shortages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Employers are writing the Apprenticeship Standards allowing you the opportunity to develop the skills actually needed for industry 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9"/>
          <a:stretch/>
        </p:blipFill>
        <p:spPr>
          <a:xfrm>
            <a:off x="0" y="0"/>
            <a:ext cx="9144000" cy="57071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4731" y="293631"/>
            <a:ext cx="4999398" cy="495520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The things you need to know: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What an apprenticeship is and what’s involved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The perks of being an apprentice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Dispelling the Myths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How to secure one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</a:t>
            </a:r>
            <a:r>
              <a:rPr lang="en-GB" sz="2400" dirty="0" smtClean="0">
                <a:solidFill>
                  <a:schemeClr val="bg1"/>
                </a:solidFill>
              </a:rPr>
              <a:t>upport from BTC</a:t>
            </a:r>
          </a:p>
          <a:p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6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9" t="10060" b="7238"/>
          <a:stretch/>
        </p:blipFill>
        <p:spPr>
          <a:xfrm>
            <a:off x="0" y="-1"/>
            <a:ext cx="9144000" cy="55809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598" y="205172"/>
            <a:ext cx="5677112" cy="4662815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bg1"/>
                </a:solidFill>
              </a:rPr>
              <a:t> WHAT IS AN </a:t>
            </a:r>
            <a:r>
              <a:rPr lang="en-GB" sz="2200" dirty="0" smtClean="0">
                <a:solidFill>
                  <a:schemeClr val="bg1"/>
                </a:solidFill>
              </a:rPr>
              <a:t>APPRENTICESHIP?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 combination of work and study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Various models of delivery 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schemeClr val="bg1"/>
                </a:solidFill>
              </a:rPr>
              <a:t>- Day Release / Block Release / Remote Study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Various programme levels to suit you, with progression routes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Over 150 apprenticeship programmes to choose from 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Supported by an Assessor from the College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12 – 48 month programmes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81383" y="741456"/>
            <a:ext cx="439061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48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" t="11315" r="9310" b="6002"/>
          <a:stretch/>
        </p:blipFill>
        <p:spPr>
          <a:xfrm>
            <a:off x="0" y="-1"/>
            <a:ext cx="9150473" cy="58578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23273" y="1025236"/>
            <a:ext cx="37915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6128" y="197079"/>
            <a:ext cx="5850533" cy="4062651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bg1"/>
                </a:solidFill>
              </a:rPr>
              <a:t> </a:t>
            </a:r>
            <a:r>
              <a:rPr lang="en-GB" sz="2200" dirty="0" smtClean="0">
                <a:solidFill>
                  <a:schemeClr val="bg1"/>
                </a:solidFill>
              </a:rPr>
              <a:t>THE PERKS OF BEING </a:t>
            </a:r>
            <a:r>
              <a:rPr lang="en-GB" sz="2200" dirty="0">
                <a:solidFill>
                  <a:schemeClr val="bg1"/>
                </a:solidFill>
              </a:rPr>
              <a:t>AN </a:t>
            </a:r>
            <a:r>
              <a:rPr lang="en-GB" sz="2200" dirty="0" smtClean="0">
                <a:solidFill>
                  <a:schemeClr val="bg1"/>
                </a:solidFill>
              </a:rPr>
              <a:t>APPRENTICE?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Earn while you learn. </a:t>
            </a:r>
          </a:p>
          <a:p>
            <a:pPr>
              <a:lnSpc>
                <a:spcPct val="15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- </a:t>
            </a:r>
            <a:r>
              <a:rPr lang="en-GB" dirty="0" smtClean="0">
                <a:solidFill>
                  <a:schemeClr val="bg1"/>
                </a:solidFill>
              </a:rPr>
              <a:t>Being paid as an employee, even when you attend college</a:t>
            </a:r>
            <a:endParaRPr lang="en-GB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</a:rPr>
              <a:t>- Apprentice Minimum Wage £4.15ph+ 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No tuition fees.  Costs are covered by the employer (with government funding)</a:t>
            </a:r>
          </a:p>
          <a:p>
            <a:pPr>
              <a:lnSpc>
                <a:spcPct val="15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- </a:t>
            </a:r>
            <a:r>
              <a:rPr lang="en-GB" dirty="0" smtClean="0">
                <a:solidFill>
                  <a:schemeClr val="bg1"/>
                </a:solidFill>
              </a:rPr>
              <a:t>Debt Free!  The average University students debt is over £50,000!!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81383" y="741456"/>
            <a:ext cx="439061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56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" t="11315" r="9310" b="6002"/>
          <a:stretch/>
        </p:blipFill>
        <p:spPr>
          <a:xfrm>
            <a:off x="0" y="-1"/>
            <a:ext cx="9150473" cy="58578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23273" y="1025236"/>
            <a:ext cx="37915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6128" y="197079"/>
            <a:ext cx="5850533" cy="4431983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bg1"/>
                </a:solidFill>
              </a:rPr>
              <a:t> </a:t>
            </a:r>
            <a:r>
              <a:rPr lang="en-GB" sz="2200" dirty="0" smtClean="0">
                <a:solidFill>
                  <a:schemeClr val="bg1"/>
                </a:solidFill>
              </a:rPr>
              <a:t>THE PERKS OF BEING </a:t>
            </a:r>
            <a:r>
              <a:rPr lang="en-GB" sz="2200" dirty="0">
                <a:solidFill>
                  <a:schemeClr val="bg1"/>
                </a:solidFill>
              </a:rPr>
              <a:t>AN </a:t>
            </a:r>
            <a:r>
              <a:rPr lang="en-GB" sz="2200" dirty="0" smtClean="0">
                <a:solidFill>
                  <a:schemeClr val="bg1"/>
                </a:solidFill>
              </a:rPr>
              <a:t>APPRENTICE?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All the Benefits that come with a job</a:t>
            </a:r>
            <a:endParaRPr lang="en-GB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- </a:t>
            </a:r>
            <a:r>
              <a:rPr lang="en-GB" dirty="0" smtClean="0">
                <a:solidFill>
                  <a:schemeClr val="bg1"/>
                </a:solidFill>
              </a:rPr>
              <a:t>Developing skills in the workplace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</a:rPr>
              <a:t>- Annual leave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</a:rPr>
              <a:t>- Working as part of a team 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Excellent employment prospects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90% of apprentices stay in employment after their course ends.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67% remaining with the same employer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81383" y="741456"/>
            <a:ext cx="439061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7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5194" y="174736"/>
            <a:ext cx="3514454" cy="49244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Dispelling the Myths</a:t>
            </a:r>
            <a:endParaRPr lang="en-GB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188738"/>
              </p:ext>
            </p:extLst>
          </p:nvPr>
        </p:nvGraphicFramePr>
        <p:xfrm>
          <a:off x="250725" y="1374378"/>
          <a:ext cx="8562198" cy="37651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562198">
                  <a:extLst>
                    <a:ext uri="{9D8B030D-6E8A-4147-A177-3AD203B41FA5}">
                      <a16:colId xmlns:a16="http://schemas.microsoft.com/office/drawing/2014/main" val="2195111412"/>
                    </a:ext>
                  </a:extLst>
                </a:gridCol>
              </a:tblGrid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baseline="0" dirty="0" smtClean="0">
                          <a:latin typeface="+mn-lt"/>
                        </a:rPr>
                        <a:t>Accountancy                                                                      Countryside Management</a:t>
                      </a:r>
                      <a:endParaRPr lang="en-GB" sz="1800" b="0" dirty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18747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+mn-lt"/>
                        </a:rPr>
                        <a:t>Agriculture</a:t>
                      </a:r>
                      <a:r>
                        <a:rPr lang="en-GB" sz="1800" baseline="0" dirty="0" smtClean="0">
                          <a:latin typeface="+mn-lt"/>
                        </a:rPr>
                        <a:t>                                                                         Early Years &amp; Childcare</a:t>
                      </a:r>
                      <a:endParaRPr lang="en-GB" sz="1800" dirty="0" smtClean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75858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+mn-lt"/>
                        </a:rPr>
                        <a:t>Animal Care &amp; Management</a:t>
                      </a:r>
                      <a:r>
                        <a:rPr lang="en-GB" sz="1800" baseline="0" dirty="0" smtClean="0">
                          <a:latin typeface="+mn-lt"/>
                        </a:rPr>
                        <a:t>                                          Electrical &amp; Plumbing</a:t>
                      </a:r>
                      <a:endParaRPr lang="en-GB" sz="1800" b="0" dirty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174834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aseline="0" dirty="0" smtClean="0">
                          <a:latin typeface="+mn-lt"/>
                        </a:rPr>
                        <a:t>Art, Design &amp; Media                                                        Equine Studies   </a:t>
                      </a:r>
                      <a:endParaRPr lang="en-GB" sz="1800" b="0" dirty="0" smtClean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750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b="0" baseline="0" dirty="0" smtClean="0">
                          <a:latin typeface="+mn-lt"/>
                          <a:ea typeface="+mn-ea"/>
                          <a:cs typeface="+mn-cs"/>
                        </a:rPr>
                        <a:t>Automotive                                                                       Fashion &amp; Textiles</a:t>
                      </a:r>
                      <a:endParaRPr lang="en-GB" sz="1800" b="0" dirty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2344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b="0" baseline="0" dirty="0" smtClean="0">
                          <a:latin typeface="+mn-lt"/>
                          <a:ea typeface="+mn-ea"/>
                          <a:cs typeface="+mn-cs"/>
                        </a:rPr>
                        <a:t>Business, Management &amp; Human Resources              Food Manufacturing &amp; Technology</a:t>
                      </a:r>
                      <a:endParaRPr lang="en-GB" sz="1800" b="0" dirty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160735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+mn-lt"/>
                        </a:rPr>
                        <a:t>Catering &amp; Hospitality       </a:t>
                      </a:r>
                      <a:r>
                        <a:rPr lang="en-GB" sz="1800" baseline="0" dirty="0" smtClean="0">
                          <a:latin typeface="+mn-lt"/>
                        </a:rPr>
                        <a:t>                                     </a:t>
                      </a:r>
                      <a:r>
                        <a:rPr lang="en-GB" sz="1800" dirty="0" smtClean="0">
                          <a:latin typeface="+mn-lt"/>
                        </a:rPr>
                        <a:t>         Horticulture &amp; Landscape Design</a:t>
                      </a:r>
                      <a:endParaRPr lang="en-GB" sz="1800" b="0" dirty="0" smtClean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913128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algn="l"/>
                      <a:r>
                        <a:rPr lang="en-GB" sz="1800" b="0" dirty="0" smtClean="0">
                          <a:latin typeface="+mn-lt"/>
                          <a:ea typeface="+mn-ea"/>
                          <a:cs typeface="+mn-cs"/>
                        </a:rPr>
                        <a:t>Civil Engineering</a:t>
                      </a:r>
                      <a:r>
                        <a:rPr lang="en-GB" sz="1800" b="0" baseline="0" dirty="0" smtClean="0"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Health &amp; Social Care</a:t>
                      </a:r>
                      <a:endParaRPr lang="en-GB" sz="1800" b="0" dirty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64250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latin typeface="+mn-lt"/>
                          <a:ea typeface="+mn-ea"/>
                          <a:cs typeface="+mn-cs"/>
                        </a:rPr>
                        <a:t>Computing &amp; IT                                                                 Nuclear</a:t>
                      </a:r>
                      <a:endParaRPr lang="en-GB" sz="1800" b="0" dirty="0" smtClean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73993"/>
                  </a:ext>
                </a:extLst>
              </a:tr>
              <a:tr h="3765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latin typeface="+mn-lt"/>
                          <a:ea typeface="+mn-ea"/>
                          <a:cs typeface="+mn-cs"/>
                        </a:rPr>
                        <a:t>Construction                                                                     Sports Coaching &amp; Fitness</a:t>
                      </a:r>
                      <a:endParaRPr lang="en-GB" sz="1800" b="0" dirty="0" smtClean="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4415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0724" y="809701"/>
            <a:ext cx="8562199" cy="40011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smtClean="0">
                <a:solidFill>
                  <a:schemeClr val="bg1"/>
                </a:solidFill>
              </a:rPr>
              <a:t>1) Apprenticeship are only available in manual industries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2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5194" y="174736"/>
            <a:ext cx="3514454" cy="49244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Dispelling the Myths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724" y="809701"/>
            <a:ext cx="6688919" cy="40011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smtClean="0">
                <a:solidFill>
                  <a:schemeClr val="bg1"/>
                </a:solidFill>
              </a:rPr>
              <a:t>2) Apprenticeships are for people who don’t do well at school</a:t>
            </a:r>
            <a:endParaRPr lang="en-GB" sz="2000" dirty="0">
              <a:solidFill>
                <a:schemeClr val="bg1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339441"/>
              </p:ext>
            </p:extLst>
          </p:nvPr>
        </p:nvGraphicFramePr>
        <p:xfrm>
          <a:off x="1260119" y="667179"/>
          <a:ext cx="7121201" cy="4727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4" imgW="9616513" imgH="6394558" progId="Word.Document.12">
                  <p:embed/>
                </p:oleObj>
              </mc:Choice>
              <mc:Fallback>
                <p:oleObj name="Document" r:id="rId4" imgW="9616513" imgH="6394558" progId="Word.Document.12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0119" y="667179"/>
                        <a:ext cx="7121201" cy="4727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871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5194" y="174736"/>
            <a:ext cx="3514454" cy="49244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Dispelling the Myths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724" y="809701"/>
            <a:ext cx="6688919" cy="40011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 3</a:t>
            </a:r>
            <a:r>
              <a:rPr lang="en-GB" sz="2000" dirty="0" smtClean="0">
                <a:solidFill>
                  <a:schemeClr val="bg1"/>
                </a:solidFill>
              </a:rPr>
              <a:t>) You can only start an Apprenticeships in September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724" y="1476880"/>
            <a:ext cx="8183470" cy="1754326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This all depends on the curriculum delivery.  A number of Apprenticeship run a Roll On/Roll Off model, which means you can start your Apprenticeship at various times in the year.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So if you do start a full time study programme course and decide to move to an Apprenticeship, you can start applying for vacancies at any time</a:t>
            </a:r>
            <a:r>
              <a:rPr lang="en-GB" dirty="0">
                <a:solidFill>
                  <a:schemeClr val="bg1"/>
                </a:solidFill>
              </a:rPr>
              <a:t>.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723" y="3656315"/>
            <a:ext cx="6688919" cy="40011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smtClean="0">
                <a:solidFill>
                  <a:schemeClr val="bg1"/>
                </a:solidFill>
              </a:rPr>
              <a:t>4) Apprentices are only for School Leavers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723" y="4267177"/>
            <a:ext cx="8183470" cy="923330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Apprentices are for anyone over the age of 16. 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A number of learners start their Apprenticeship whist in employment.</a:t>
            </a:r>
          </a:p>
        </p:txBody>
      </p:sp>
    </p:spTree>
    <p:extLst>
      <p:ext uri="{BB962C8B-B14F-4D97-AF65-F5344CB8AC3E}">
        <p14:creationId xmlns:p14="http://schemas.microsoft.com/office/powerpoint/2010/main" val="418917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3710" t="12559" r="5439" b="20441"/>
          <a:stretch/>
        </p:blipFill>
        <p:spPr>
          <a:xfrm>
            <a:off x="1306438" y="94487"/>
            <a:ext cx="6623617" cy="507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7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6969" t="17279" r="7449" b="23230"/>
          <a:stretch/>
        </p:blipFill>
        <p:spPr>
          <a:xfrm>
            <a:off x="1485900" y="25405"/>
            <a:ext cx="6629400" cy="518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67747" t="34449" r="9821" b="34635"/>
          <a:stretch/>
        </p:blipFill>
        <p:spPr>
          <a:xfrm>
            <a:off x="362057" y="146957"/>
            <a:ext cx="8273943" cy="520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0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097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598" y="205172"/>
            <a:ext cx="5819002" cy="2908489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dirty="0" smtClean="0">
                <a:solidFill>
                  <a:schemeClr val="bg1"/>
                </a:solidFill>
              </a:rPr>
              <a:t>Apprenticeship Recruitment Team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Join our talent pool &amp; we’ll email you appropriate apprenticeship vacancies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Help to apply for vacancies &amp; interview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One point of contact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Support through to Enrolment &amp; Induction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1383" y="741456"/>
            <a:ext cx="564791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1" y="3813977"/>
            <a:ext cx="6351814" cy="1384995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solidFill>
                  <a:schemeClr val="bg1"/>
                </a:solidFill>
              </a:rPr>
              <a:t>Contact us:</a:t>
            </a:r>
          </a:p>
          <a:p>
            <a:pPr algn="ctr">
              <a:lnSpc>
                <a:spcPct val="150000"/>
              </a:lnSpc>
            </a:pPr>
            <a:r>
              <a:rPr lang="en-GB" sz="2800" dirty="0" smtClean="0">
                <a:solidFill>
                  <a:schemeClr val="bg1"/>
                </a:solidFill>
              </a:rPr>
              <a:t>Apprenticehelp@btc.ac.uk </a:t>
            </a:r>
          </a:p>
        </p:txBody>
      </p:sp>
    </p:spTree>
    <p:extLst>
      <p:ext uri="{BB962C8B-B14F-4D97-AF65-F5344CB8AC3E}">
        <p14:creationId xmlns:p14="http://schemas.microsoft.com/office/powerpoint/2010/main" val="9833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1"/>
          <a:stretch/>
        </p:blipFill>
        <p:spPr>
          <a:xfrm>
            <a:off x="0" y="1"/>
            <a:ext cx="9155911" cy="55494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523999" y="-330352"/>
            <a:ext cx="65" cy="6607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3327" rIns="0" bIns="133308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solidFill>
                <a:srgbClr val="0B0C0C"/>
              </a:solidFill>
              <a:latin typeface="nta"/>
            </a:endParaRPr>
          </a:p>
        </p:txBody>
      </p:sp>
      <p:sp>
        <p:nvSpPr>
          <p:cNvPr id="5" name="AutoShape 4" descr="Image result for osborne clarke"/>
          <p:cNvSpPr>
            <a:spLocks noChangeAspect="1" noChangeArrowheads="1"/>
          </p:cNvSpPr>
          <p:nvPr/>
        </p:nvSpPr>
        <p:spPr bwMode="auto">
          <a:xfrm>
            <a:off x="-13684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20093" y="160339"/>
            <a:ext cx="5676549" cy="4585871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</a:rPr>
              <a:t> </a:t>
            </a:r>
            <a:r>
              <a:rPr lang="en-GB" sz="2200" dirty="0" smtClean="0">
                <a:solidFill>
                  <a:schemeClr val="bg1"/>
                </a:solidFill>
              </a:rPr>
              <a:t>Apprenticeships are BIG right now!</a:t>
            </a:r>
            <a:endParaRPr lang="en-GB" sz="22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The Government are pushing a national campaign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There is a HUGE demand from employers for new talent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BTC offer over 150 different apprenticeships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Last year, BTC sign up over 1300 new apprentices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The growth in apprenticeships has doubled in the last 5 years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Apprenticeships are predicted to be bigger than full-time study programmes within 5 years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23273" y="633350"/>
            <a:ext cx="38550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6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 rot="202769">
            <a:off x="359863" y="-161607"/>
            <a:ext cx="8283841" cy="6728220"/>
            <a:chOff x="431992" y="-582202"/>
            <a:chExt cx="8283841" cy="672822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53255">
              <a:off x="5610466" y="1527154"/>
              <a:ext cx="1178551" cy="144523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4031">
              <a:off x="3886873" y="2675041"/>
              <a:ext cx="1103480" cy="135317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50269">
              <a:off x="6010019" y="474600"/>
              <a:ext cx="1125485" cy="137923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07128">
              <a:off x="7463475" y="-709075"/>
              <a:ext cx="1125485" cy="137923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07994">
              <a:off x="7368966" y="441599"/>
              <a:ext cx="1178551" cy="144523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40152">
              <a:off x="690031" y="3896805"/>
              <a:ext cx="1131701" cy="138684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16112">
              <a:off x="548440" y="5000322"/>
              <a:ext cx="1029248" cy="126214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78338">
              <a:off x="2318472" y="2723480"/>
              <a:ext cx="1121949" cy="137489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79607">
              <a:off x="2197859" y="3819841"/>
              <a:ext cx="1114336" cy="136648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26125">
              <a:off x="4192240" y="1560154"/>
              <a:ext cx="1125485" cy="1379231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9663" y="737466"/>
            <a:ext cx="3514454" cy="492443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</a:rPr>
              <a:t> </a:t>
            </a:r>
            <a:r>
              <a:rPr lang="en-GB" sz="2200" dirty="0">
                <a:solidFill>
                  <a:schemeClr val="bg1"/>
                </a:solidFill>
              </a:rPr>
              <a:t>FIND OUT MORE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518" y="1444987"/>
            <a:ext cx="7540120" cy="2462213"/>
          </a:xfrm>
          <a:prstGeom prst="rect">
            <a:avLst/>
          </a:prstGeom>
          <a:solidFill>
            <a:srgbClr val="0070C0"/>
          </a:solidFill>
        </p:spPr>
        <p:txBody>
          <a:bodyPr wrap="square" anchor="t">
            <a:spAutoFit/>
          </a:bodyPr>
          <a:lstStyle/>
          <a:p>
            <a:r>
              <a:rPr lang="en-GB" sz="2200" dirty="0">
                <a:solidFill>
                  <a:schemeClr val="bg1"/>
                </a:solidFill>
              </a:rPr>
              <a:t>Now return to the Online Showcase menu and select:</a:t>
            </a:r>
          </a:p>
          <a:p>
            <a:endParaRPr lang="en-GB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LIVE Question &amp; Answer Session </a:t>
            </a:r>
          </a:p>
          <a:p>
            <a:pPr lvl="2"/>
            <a:endParaRPr lang="en-GB" sz="2200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Download the School Leavers Prospectus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Year 11s - Make an Application to BTC.</a:t>
            </a:r>
          </a:p>
        </p:txBody>
      </p:sp>
    </p:spTree>
    <p:extLst>
      <p:ext uri="{BB962C8B-B14F-4D97-AF65-F5344CB8AC3E}">
        <p14:creationId xmlns:p14="http://schemas.microsoft.com/office/powerpoint/2010/main" val="6723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279D6EFF64304BA4D4F7152F737E86" ma:contentTypeVersion="6" ma:contentTypeDescription="Create a new document." ma:contentTypeScope="" ma:versionID="761f1a6b7853312a0b6c88ed6c59ad4c">
  <xsd:schema xmlns:xsd="http://www.w3.org/2001/XMLSchema" xmlns:xs="http://www.w3.org/2001/XMLSchema" xmlns:p="http://schemas.microsoft.com/office/2006/metadata/properties" xmlns:ns2="1c8ee6ff-c87b-4fa8-b4d0-8b25e837cd38" xmlns:ns3="cda24c50-17e6-4fa8-b1bf-8c4b87b920b9" targetNamespace="http://schemas.microsoft.com/office/2006/metadata/properties" ma:root="true" ma:fieldsID="f56905391a3fae5989e17c7b0d91567b" ns2:_="" ns3:_="">
    <xsd:import namespace="1c8ee6ff-c87b-4fa8-b4d0-8b25e837cd38"/>
    <xsd:import namespace="cda24c50-17e6-4fa8-b1bf-8c4b87b920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8ee6ff-c87b-4fa8-b4d0-8b25e837cd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a24c50-17e6-4fa8-b1bf-8c4b87b920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E6896-2033-4460-989F-5CA9E9DD8EF2}">
  <ds:schemaRefs>
    <ds:schemaRef ds:uri="http://schemas.microsoft.com/office/2006/metadata/properties"/>
    <ds:schemaRef ds:uri="http://schemas.microsoft.com/office/2006/documentManagement/types"/>
    <ds:schemaRef ds:uri="1c8ee6ff-c87b-4fa8-b4d0-8b25e837cd3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da24c50-17e6-4fa8-b1bf-8c4b87b920b9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E6DCDB6-B114-4CBB-BF78-B9EF4C2BD0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8ee6ff-c87b-4fa8-b4d0-8b25e837cd38"/>
    <ds:schemaRef ds:uri="cda24c50-17e6-4fa8-b1bf-8c4b87b920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69D9FB-F659-4154-B2D9-AC29FE0783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2285</TotalTime>
  <Words>612</Words>
  <Application>Microsoft Office PowerPoint</Application>
  <PresentationFormat>On-screen Show (4:3)</PresentationFormat>
  <Paragraphs>95</Paragraphs>
  <Slides>15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nta</vt:lpstr>
      <vt:lpstr>Verdana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Neil Morgan</cp:lastModifiedBy>
  <cp:revision>209</cp:revision>
  <cp:lastPrinted>2018-09-24T10:05:05Z</cp:lastPrinted>
  <dcterms:created xsi:type="dcterms:W3CDTF">2018-05-18T14:03:30Z</dcterms:created>
  <dcterms:modified xsi:type="dcterms:W3CDTF">2020-06-26T13:57:04Z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0x0101001C279D6EFF64304BA4D4F7152F737E86</vt:lpwstr>
  </property>
</Properties>
</file>